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tags/tag1.xml" ContentType="application/vnd.openxmlformats-officedocument.presentationml.tags+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tags/tag2.xml" ContentType="application/vnd.openxmlformats-officedocument.presentationml.tags+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tags/tag3.xml" ContentType="application/vnd.openxmlformats-officedocument.presentationml.tags+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tags/tag4.xml" ContentType="application/vnd.openxmlformats-officedocument.presentationml.tags+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tags/tag5.xml" ContentType="application/vnd.openxmlformats-officedocument.presentationml.tags+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5"/>
  </p:notesMasterIdLst>
  <p:sldIdLst>
    <p:sldId id="260" r:id="rId2"/>
    <p:sldId id="261" r:id="rId3"/>
    <p:sldId id="264" r:id="rId4"/>
    <p:sldId id="266" r:id="rId5"/>
    <p:sldId id="267" r:id="rId6"/>
    <p:sldId id="268" r:id="rId7"/>
    <p:sldId id="263" r:id="rId8"/>
    <p:sldId id="275" r:id="rId9"/>
    <p:sldId id="290" r:id="rId10"/>
    <p:sldId id="269" r:id="rId11"/>
    <p:sldId id="279" r:id="rId12"/>
    <p:sldId id="289" r:id="rId13"/>
    <p:sldId id="273" r:id="rId14"/>
    <p:sldId id="281" r:id="rId15"/>
    <p:sldId id="288" r:id="rId16"/>
    <p:sldId id="272" r:id="rId17"/>
    <p:sldId id="283" r:id="rId18"/>
    <p:sldId id="287" r:id="rId19"/>
    <p:sldId id="271" r:id="rId20"/>
    <p:sldId id="285" r:id="rId21"/>
    <p:sldId id="286" r:id="rId22"/>
    <p:sldId id="270" r:id="rId23"/>
    <p:sldId id="274" r:id="rId24"/>
  </p:sldIdLst>
  <p:sldSz cx="12192000" cy="6858000"/>
  <p:notesSz cx="6858000" cy="9144000"/>
  <p:defaultTextStyle>
    <a:defPPr>
      <a:defRPr lang="lv-LV"/>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25E0836B-B86F-4765-B111-084D11FCA6CA}">
          <p14:sldIdLst>
            <p14:sldId id="260"/>
            <p14:sldId id="261"/>
            <p14:sldId id="264"/>
            <p14:sldId id="266"/>
            <p14:sldId id="267"/>
            <p14:sldId id="268"/>
            <p14:sldId id="263"/>
            <p14:sldId id="275"/>
            <p14:sldId id="290"/>
            <p14:sldId id="269"/>
            <p14:sldId id="279"/>
            <p14:sldId id="289"/>
            <p14:sldId id="273"/>
            <p14:sldId id="281"/>
            <p14:sldId id="288"/>
            <p14:sldId id="272"/>
            <p14:sldId id="283"/>
            <p14:sldId id="287"/>
            <p14:sldId id="271"/>
            <p14:sldId id="285"/>
            <p14:sldId id="286"/>
            <p14:sldId id="270"/>
            <p14:sldId id="274"/>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456B2B"/>
    <a:srgbClr val="349C54"/>
    <a:srgbClr val="495A7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8027" autoAdjust="0"/>
    <p:restoredTop sz="73429" autoAdjust="0"/>
  </p:normalViewPr>
  <p:slideViewPr>
    <p:cSldViewPr snapToGrid="0">
      <p:cViewPr>
        <p:scale>
          <a:sx n="50" d="100"/>
          <a:sy n="50" d="100"/>
        </p:scale>
        <p:origin x="1296" y="51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lv-LV"/>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F2C36D8-705E-413C-95BA-3F3792AD8CD6}" type="datetimeFigureOut">
              <a:rPr lang="lv-LV" smtClean="0"/>
              <a:t>2017.02.16.</a:t>
            </a:fld>
            <a:endParaRPr lang="lv-LV"/>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lv-LV"/>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lv-LV"/>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lv-LV"/>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9F29276-A767-4A12-8437-47DF9069D870}" type="slidenum">
              <a:rPr lang="lv-LV" smtClean="0"/>
              <a:t>‹#›</a:t>
            </a:fld>
            <a:endParaRPr lang="lv-LV"/>
          </a:p>
        </p:txBody>
      </p:sp>
    </p:spTree>
    <p:extLst>
      <p:ext uri="{BB962C8B-B14F-4D97-AF65-F5344CB8AC3E}">
        <p14:creationId xmlns:p14="http://schemas.microsoft.com/office/powerpoint/2010/main" val="272169744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lv-LV" dirty="0" smtClean="0"/>
              <a:t>Pārtika trūkums</a:t>
            </a:r>
            <a:r>
              <a:rPr lang="lv-LV" baseline="0" dirty="0" smtClean="0"/>
              <a:t> tāds pats kā 1970 gadā – 32% no ēdiena tiek </a:t>
            </a:r>
            <a:r>
              <a:rPr lang="lv-LV" baseline="0" dirty="0" err="1" smtClean="0"/>
              <a:t>izšķēdēta</a:t>
            </a:r>
            <a:r>
              <a:rPr lang="lv-LV" baseline="0" dirty="0" smtClean="0"/>
              <a:t> vai </a:t>
            </a:r>
            <a:r>
              <a:rPr lang="lv-LV" baseline="0" dirty="0" err="1" smtClean="0"/>
              <a:t>neapesta</a:t>
            </a:r>
            <a:endParaRPr lang="lv-LV" baseline="0" dirty="0" smtClean="0"/>
          </a:p>
          <a:p>
            <a:r>
              <a:rPr lang="lv-LV" baseline="0" dirty="0" smtClean="0"/>
              <a:t>Lielākais vairums – 440 miljoni no analfabētiem ir sievietes</a:t>
            </a:r>
            <a:endParaRPr lang="lv-LV" dirty="0"/>
          </a:p>
        </p:txBody>
      </p:sp>
      <p:sp>
        <p:nvSpPr>
          <p:cNvPr id="4" name="Slide Number Placeholder 3"/>
          <p:cNvSpPr>
            <a:spLocks noGrp="1"/>
          </p:cNvSpPr>
          <p:nvPr>
            <p:ph type="sldNum" sz="quarter" idx="10"/>
          </p:nvPr>
        </p:nvSpPr>
        <p:spPr/>
        <p:txBody>
          <a:bodyPr/>
          <a:lstStyle/>
          <a:p>
            <a:fld id="{C9F29276-A767-4A12-8437-47DF9069D870}" type="slidenum">
              <a:rPr lang="lv-LV" smtClean="0"/>
              <a:t>3</a:t>
            </a:fld>
            <a:endParaRPr lang="lv-LV"/>
          </a:p>
        </p:txBody>
      </p:sp>
    </p:spTree>
    <p:extLst>
      <p:ext uri="{BB962C8B-B14F-4D97-AF65-F5344CB8AC3E}">
        <p14:creationId xmlns:p14="http://schemas.microsoft.com/office/powerpoint/2010/main" val="177490958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lv-LV" dirty="0"/>
          </a:p>
        </p:txBody>
      </p:sp>
      <p:sp>
        <p:nvSpPr>
          <p:cNvPr id="4" name="Slide Number Placeholder 3"/>
          <p:cNvSpPr>
            <a:spLocks noGrp="1"/>
          </p:cNvSpPr>
          <p:nvPr>
            <p:ph type="sldNum" sz="quarter" idx="10"/>
          </p:nvPr>
        </p:nvSpPr>
        <p:spPr/>
        <p:txBody>
          <a:bodyPr/>
          <a:lstStyle/>
          <a:p>
            <a:fld id="{C9F29276-A767-4A12-8437-47DF9069D870}" type="slidenum">
              <a:rPr lang="lv-LV" smtClean="0"/>
              <a:t>8</a:t>
            </a:fld>
            <a:endParaRPr lang="lv-LV"/>
          </a:p>
        </p:txBody>
      </p:sp>
    </p:spTree>
    <p:extLst>
      <p:ext uri="{BB962C8B-B14F-4D97-AF65-F5344CB8AC3E}">
        <p14:creationId xmlns:p14="http://schemas.microsoft.com/office/powerpoint/2010/main" val="331496841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lv-LV" smtClean="0"/>
              <a:t>
Poll Title: Kā sauc Etiopijas galvaspilsētu?
https://www.polleverywhere.com/multiple_choice_polls/LKLxyHgkdyYWynb</a:t>
            </a:r>
            <a:endParaRPr lang="lv-LV"/>
          </a:p>
        </p:txBody>
      </p:sp>
      <p:sp>
        <p:nvSpPr>
          <p:cNvPr id="4" name="Slide Number Placeholder 3"/>
          <p:cNvSpPr>
            <a:spLocks noGrp="1"/>
          </p:cNvSpPr>
          <p:nvPr>
            <p:ph type="sldNum" sz="quarter" idx="10"/>
          </p:nvPr>
        </p:nvSpPr>
        <p:spPr/>
        <p:txBody>
          <a:bodyPr/>
          <a:lstStyle/>
          <a:p>
            <a:fld id="{C9F29276-A767-4A12-8437-47DF9069D870}" type="slidenum">
              <a:rPr lang="lv-LV" smtClean="0"/>
              <a:t>9</a:t>
            </a:fld>
            <a:endParaRPr lang="lv-LV"/>
          </a:p>
        </p:txBody>
      </p:sp>
      <p:sp>
        <p:nvSpPr>
          <p:cNvPr id="5" name="TextBox 4"/>
          <p:cNvSpPr txBox="1"/>
          <p:nvPr/>
        </p:nvSpPr>
        <p:spPr>
          <a:xfrm>
            <a:off x="0" y="0"/>
            <a:ext cx="3810000" cy="1270000"/>
          </a:xfrm>
          <a:prstGeom prst="rect">
            <a:avLst/>
          </a:prstGeom>
          <a:noFill/>
        </p:spPr>
        <p:txBody>
          <a:bodyPr vert="horz" rtlCol="0">
            <a:spAutoFit/>
          </a:bodyPr>
          <a:lstStyle/>
          <a:p>
            <a:endParaRPr lang="lv-LV"/>
          </a:p>
        </p:txBody>
      </p:sp>
    </p:spTree>
    <p:extLst>
      <p:ext uri="{BB962C8B-B14F-4D97-AF65-F5344CB8AC3E}">
        <p14:creationId xmlns:p14="http://schemas.microsoft.com/office/powerpoint/2010/main" val="31553300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lv-LV" dirty="0" smtClean="0"/>
              <a:t>Projekta ideja – stāsts, ka mani </a:t>
            </a:r>
            <a:r>
              <a:rPr lang="lv-LV" dirty="0" err="1" smtClean="0"/>
              <a:t>aizsūta</a:t>
            </a:r>
            <a:r>
              <a:rPr lang="lv-LV" baseline="0" dirty="0" smtClean="0"/>
              <a:t> uz vietu, kur viss jau labi darbojas. Izvēle darīt neko, vai darīt kaut ko. Izvēlos darīt kaut ko. </a:t>
            </a:r>
          </a:p>
          <a:p>
            <a:r>
              <a:rPr lang="lv-LV" baseline="0" dirty="0" smtClean="0"/>
              <a:t>Kas atnāca no Kuba – </a:t>
            </a:r>
            <a:r>
              <a:rPr lang="lv-LV" baseline="0" dirty="0" err="1" smtClean="0"/>
              <a:t>Pēķšņi</a:t>
            </a:r>
            <a:r>
              <a:rPr lang="lv-LV" baseline="0" dirty="0" smtClean="0"/>
              <a:t> komandā </a:t>
            </a:r>
            <a:r>
              <a:rPr lang="lv-LV" baseline="0" dirty="0" err="1" smtClean="0"/>
              <a:t>piesakas</a:t>
            </a:r>
            <a:r>
              <a:rPr lang="lv-LV" baseline="0" dirty="0" smtClean="0"/>
              <a:t> 50+ cilvēki, kas grib darboties. No pašpārvaldes laikiem esmu </a:t>
            </a:r>
            <a:r>
              <a:rPr lang="lv-LV" baseline="0" dirty="0" err="1" smtClean="0"/>
              <a:t>iemacījies</a:t>
            </a:r>
            <a:r>
              <a:rPr lang="lv-LV" baseline="0" dirty="0" smtClean="0"/>
              <a:t> vadīt cilvēkus un domāt par to kā viņus motivēt, bez tam. </a:t>
            </a:r>
          </a:p>
          <a:p>
            <a:r>
              <a:rPr lang="lv-LV" baseline="0" dirty="0" smtClean="0"/>
              <a:t>Etiopija – 1% no iedzīvotājiem ir ar pieeju augstākajai izglītībai, 39% iedzīvotāji māk lasīt. </a:t>
            </a:r>
          </a:p>
        </p:txBody>
      </p:sp>
      <p:sp>
        <p:nvSpPr>
          <p:cNvPr id="4" name="Slide Number Placeholder 3"/>
          <p:cNvSpPr>
            <a:spLocks noGrp="1"/>
          </p:cNvSpPr>
          <p:nvPr>
            <p:ph type="sldNum" sz="quarter" idx="10"/>
          </p:nvPr>
        </p:nvSpPr>
        <p:spPr/>
        <p:txBody>
          <a:bodyPr/>
          <a:lstStyle/>
          <a:p>
            <a:fld id="{C9F29276-A767-4A12-8437-47DF9069D870}" type="slidenum">
              <a:rPr lang="lv-LV" smtClean="0"/>
              <a:t>10</a:t>
            </a:fld>
            <a:endParaRPr lang="lv-LV"/>
          </a:p>
        </p:txBody>
      </p:sp>
    </p:spTree>
    <p:extLst>
      <p:ext uri="{BB962C8B-B14F-4D97-AF65-F5344CB8AC3E}">
        <p14:creationId xmlns:p14="http://schemas.microsoft.com/office/powerpoint/2010/main" val="403858316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lv-LV" dirty="0"/>
          </a:p>
        </p:txBody>
      </p:sp>
      <p:sp>
        <p:nvSpPr>
          <p:cNvPr id="4" name="Slide Number Placeholder 3"/>
          <p:cNvSpPr>
            <a:spLocks noGrp="1"/>
          </p:cNvSpPr>
          <p:nvPr>
            <p:ph type="sldNum" sz="quarter" idx="10"/>
          </p:nvPr>
        </p:nvSpPr>
        <p:spPr/>
        <p:txBody>
          <a:bodyPr/>
          <a:lstStyle/>
          <a:p>
            <a:fld id="{C9F29276-A767-4A12-8437-47DF9069D870}" type="slidenum">
              <a:rPr lang="lv-LV" smtClean="0"/>
              <a:t>11</a:t>
            </a:fld>
            <a:endParaRPr lang="lv-LV"/>
          </a:p>
        </p:txBody>
      </p:sp>
    </p:spTree>
    <p:extLst>
      <p:ext uri="{BB962C8B-B14F-4D97-AF65-F5344CB8AC3E}">
        <p14:creationId xmlns:p14="http://schemas.microsoft.com/office/powerpoint/2010/main" val="366990393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lv-LV" smtClean="0"/>
              <a:t>
Poll Title: Nosauc trīs lielākās pilsētas ASV!
https://www.polleverywhere.com/multiple_choice_polls/AHAII0yHQ517vrr</a:t>
            </a:r>
            <a:endParaRPr lang="lv-LV"/>
          </a:p>
        </p:txBody>
      </p:sp>
      <p:sp>
        <p:nvSpPr>
          <p:cNvPr id="4" name="Slide Number Placeholder 3"/>
          <p:cNvSpPr>
            <a:spLocks noGrp="1"/>
          </p:cNvSpPr>
          <p:nvPr>
            <p:ph type="sldNum" sz="quarter" idx="10"/>
          </p:nvPr>
        </p:nvSpPr>
        <p:spPr/>
        <p:txBody>
          <a:bodyPr/>
          <a:lstStyle/>
          <a:p>
            <a:fld id="{C9F29276-A767-4A12-8437-47DF9069D870}" type="slidenum">
              <a:rPr lang="lv-LV" smtClean="0"/>
              <a:t>12</a:t>
            </a:fld>
            <a:endParaRPr lang="lv-LV"/>
          </a:p>
        </p:txBody>
      </p:sp>
      <p:sp>
        <p:nvSpPr>
          <p:cNvPr id="5" name="TextBox 4"/>
          <p:cNvSpPr txBox="1"/>
          <p:nvPr/>
        </p:nvSpPr>
        <p:spPr>
          <a:xfrm>
            <a:off x="0" y="0"/>
            <a:ext cx="3810000" cy="1270000"/>
          </a:xfrm>
          <a:prstGeom prst="rect">
            <a:avLst/>
          </a:prstGeom>
          <a:noFill/>
        </p:spPr>
        <p:txBody>
          <a:bodyPr vert="horz" rtlCol="0">
            <a:spAutoFit/>
          </a:bodyPr>
          <a:lstStyle/>
          <a:p>
            <a:endParaRPr lang="lv-LV"/>
          </a:p>
        </p:txBody>
      </p:sp>
    </p:spTree>
    <p:extLst>
      <p:ext uri="{BB962C8B-B14F-4D97-AF65-F5344CB8AC3E}">
        <p14:creationId xmlns:p14="http://schemas.microsoft.com/office/powerpoint/2010/main" val="11386472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lv-LV" dirty="0"/>
          </a:p>
        </p:txBody>
      </p:sp>
      <p:sp>
        <p:nvSpPr>
          <p:cNvPr id="4" name="Slide Number Placeholder 3"/>
          <p:cNvSpPr>
            <a:spLocks noGrp="1"/>
          </p:cNvSpPr>
          <p:nvPr>
            <p:ph type="sldNum" sz="quarter" idx="10"/>
          </p:nvPr>
        </p:nvSpPr>
        <p:spPr/>
        <p:txBody>
          <a:bodyPr/>
          <a:lstStyle/>
          <a:p>
            <a:fld id="{C9F29276-A767-4A12-8437-47DF9069D870}" type="slidenum">
              <a:rPr lang="lv-LV" smtClean="0"/>
              <a:t>13</a:t>
            </a:fld>
            <a:endParaRPr lang="lv-LV"/>
          </a:p>
        </p:txBody>
      </p:sp>
    </p:spTree>
    <p:extLst>
      <p:ext uri="{BB962C8B-B14F-4D97-AF65-F5344CB8AC3E}">
        <p14:creationId xmlns:p14="http://schemas.microsoft.com/office/powerpoint/2010/main" val="336901248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lv-LV" dirty="0"/>
          </a:p>
        </p:txBody>
      </p:sp>
      <p:sp>
        <p:nvSpPr>
          <p:cNvPr id="4" name="Slide Number Placeholder 3"/>
          <p:cNvSpPr>
            <a:spLocks noGrp="1"/>
          </p:cNvSpPr>
          <p:nvPr>
            <p:ph type="sldNum" sz="quarter" idx="10"/>
          </p:nvPr>
        </p:nvSpPr>
        <p:spPr/>
        <p:txBody>
          <a:bodyPr/>
          <a:lstStyle/>
          <a:p>
            <a:fld id="{C9F29276-A767-4A12-8437-47DF9069D870}" type="slidenum">
              <a:rPr lang="lv-LV" smtClean="0"/>
              <a:t>14</a:t>
            </a:fld>
            <a:endParaRPr lang="lv-LV"/>
          </a:p>
        </p:txBody>
      </p:sp>
    </p:spTree>
    <p:extLst>
      <p:ext uri="{BB962C8B-B14F-4D97-AF65-F5344CB8AC3E}">
        <p14:creationId xmlns:p14="http://schemas.microsoft.com/office/powerpoint/2010/main" val="106067889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lv-LV" smtClean="0"/>
              <a:t>
Poll Title: Kurš no šiem vīriem ir Ekvadoras prezidents?
https://www.polleverywhere.com/multiple_choice_polls/6lD3QcndMSkGCgE</a:t>
            </a:r>
            <a:endParaRPr lang="lv-LV"/>
          </a:p>
        </p:txBody>
      </p:sp>
      <p:sp>
        <p:nvSpPr>
          <p:cNvPr id="4" name="Slide Number Placeholder 3"/>
          <p:cNvSpPr>
            <a:spLocks noGrp="1"/>
          </p:cNvSpPr>
          <p:nvPr>
            <p:ph type="sldNum" sz="quarter" idx="10"/>
          </p:nvPr>
        </p:nvSpPr>
        <p:spPr/>
        <p:txBody>
          <a:bodyPr/>
          <a:lstStyle/>
          <a:p>
            <a:fld id="{C9F29276-A767-4A12-8437-47DF9069D870}" type="slidenum">
              <a:rPr lang="lv-LV" smtClean="0"/>
              <a:t>15</a:t>
            </a:fld>
            <a:endParaRPr lang="lv-LV"/>
          </a:p>
        </p:txBody>
      </p:sp>
      <p:sp>
        <p:nvSpPr>
          <p:cNvPr id="5" name="TextBox 4"/>
          <p:cNvSpPr txBox="1"/>
          <p:nvPr/>
        </p:nvSpPr>
        <p:spPr>
          <a:xfrm>
            <a:off x="0" y="0"/>
            <a:ext cx="3810000" cy="1270000"/>
          </a:xfrm>
          <a:prstGeom prst="rect">
            <a:avLst/>
          </a:prstGeom>
          <a:noFill/>
        </p:spPr>
        <p:txBody>
          <a:bodyPr vert="horz" rtlCol="0">
            <a:spAutoFit/>
          </a:bodyPr>
          <a:lstStyle/>
          <a:p>
            <a:endParaRPr lang="lv-LV"/>
          </a:p>
        </p:txBody>
      </p:sp>
    </p:spTree>
    <p:extLst>
      <p:ext uri="{BB962C8B-B14F-4D97-AF65-F5344CB8AC3E}">
        <p14:creationId xmlns:p14="http://schemas.microsoft.com/office/powerpoint/2010/main" val="69488315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lv-LV" dirty="0" err="1" smtClean="0"/>
              <a:t>Chagas</a:t>
            </a:r>
            <a:r>
              <a:rPr lang="lv-LV" dirty="0" smtClean="0"/>
              <a:t> – 200,000 – 300,000 cilvēku ir inficēti, līdz 3.8 miljoniem dzīvo</a:t>
            </a:r>
            <a:r>
              <a:rPr lang="lv-LV" baseline="0" dirty="0" smtClean="0"/>
              <a:t> riska zonā no 15 miljoniem. Strādājām pašos valsts dienvidos un galvenais uzdevums bija veikt izpēti. Atšķirība starp cilvēkiem </a:t>
            </a:r>
          </a:p>
          <a:p>
            <a:r>
              <a:rPr lang="lv-LV" baseline="0" dirty="0" smtClean="0"/>
              <a:t>No Kuba un SP: </a:t>
            </a:r>
            <a:endParaRPr lang="lv-LV" dirty="0"/>
          </a:p>
        </p:txBody>
      </p:sp>
      <p:sp>
        <p:nvSpPr>
          <p:cNvPr id="4" name="Slide Number Placeholder 3"/>
          <p:cNvSpPr>
            <a:spLocks noGrp="1"/>
          </p:cNvSpPr>
          <p:nvPr>
            <p:ph type="sldNum" sz="quarter" idx="10"/>
          </p:nvPr>
        </p:nvSpPr>
        <p:spPr/>
        <p:txBody>
          <a:bodyPr/>
          <a:lstStyle/>
          <a:p>
            <a:fld id="{C9F29276-A767-4A12-8437-47DF9069D870}" type="slidenum">
              <a:rPr lang="lv-LV" smtClean="0"/>
              <a:t>16</a:t>
            </a:fld>
            <a:endParaRPr lang="lv-LV"/>
          </a:p>
        </p:txBody>
      </p:sp>
    </p:spTree>
    <p:extLst>
      <p:ext uri="{BB962C8B-B14F-4D97-AF65-F5344CB8AC3E}">
        <p14:creationId xmlns:p14="http://schemas.microsoft.com/office/powerpoint/2010/main" val="377357324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lv-LV" dirty="0"/>
          </a:p>
        </p:txBody>
      </p:sp>
      <p:sp>
        <p:nvSpPr>
          <p:cNvPr id="4" name="Slide Number Placeholder 3"/>
          <p:cNvSpPr>
            <a:spLocks noGrp="1"/>
          </p:cNvSpPr>
          <p:nvPr>
            <p:ph type="sldNum" sz="quarter" idx="10"/>
          </p:nvPr>
        </p:nvSpPr>
        <p:spPr/>
        <p:txBody>
          <a:bodyPr/>
          <a:lstStyle/>
          <a:p>
            <a:fld id="{C9F29276-A767-4A12-8437-47DF9069D870}" type="slidenum">
              <a:rPr lang="lv-LV" smtClean="0"/>
              <a:t>17</a:t>
            </a:fld>
            <a:endParaRPr lang="lv-LV"/>
          </a:p>
        </p:txBody>
      </p:sp>
    </p:spTree>
    <p:extLst>
      <p:ext uri="{BB962C8B-B14F-4D97-AF65-F5344CB8AC3E}">
        <p14:creationId xmlns:p14="http://schemas.microsoft.com/office/powerpoint/2010/main" val="338432164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mtClean="0"/>
              <a:t>
Poll Title: Kur atrodas Austrumtimora?
https://www.polleverywhere.com/clickable_images/EUy0PQDqtnNUurb</a:t>
            </a:r>
            <a:endParaRPr lang="lv-LV"/>
          </a:p>
        </p:txBody>
      </p:sp>
      <p:sp>
        <p:nvSpPr>
          <p:cNvPr id="4" name="Slide Number Placeholder 3"/>
          <p:cNvSpPr>
            <a:spLocks noGrp="1"/>
          </p:cNvSpPr>
          <p:nvPr>
            <p:ph type="sldNum" sz="quarter" idx="10"/>
          </p:nvPr>
        </p:nvSpPr>
        <p:spPr/>
        <p:txBody>
          <a:bodyPr/>
          <a:lstStyle/>
          <a:p>
            <a:fld id="{C9F29276-A767-4A12-8437-47DF9069D870}" type="slidenum">
              <a:rPr lang="lv-LV" smtClean="0"/>
              <a:t>18</a:t>
            </a:fld>
            <a:endParaRPr lang="lv-LV"/>
          </a:p>
        </p:txBody>
      </p:sp>
      <p:sp>
        <p:nvSpPr>
          <p:cNvPr id="5" name="TextBox 4"/>
          <p:cNvSpPr txBox="1"/>
          <p:nvPr/>
        </p:nvSpPr>
        <p:spPr>
          <a:xfrm>
            <a:off x="0" y="0"/>
            <a:ext cx="3810000" cy="1270000"/>
          </a:xfrm>
          <a:prstGeom prst="rect">
            <a:avLst/>
          </a:prstGeom>
          <a:noFill/>
        </p:spPr>
        <p:txBody>
          <a:bodyPr vert="horz" rtlCol="0">
            <a:spAutoFit/>
          </a:bodyPr>
          <a:lstStyle/>
          <a:p>
            <a:endParaRPr lang="lv-LV"/>
          </a:p>
        </p:txBody>
      </p:sp>
    </p:spTree>
    <p:extLst>
      <p:ext uri="{BB962C8B-B14F-4D97-AF65-F5344CB8AC3E}">
        <p14:creationId xmlns:p14="http://schemas.microsoft.com/office/powerpoint/2010/main" val="95111988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lv-LV" dirty="0" smtClean="0"/>
              <a:t>Menedžments no Kuba</a:t>
            </a:r>
          </a:p>
          <a:p>
            <a:r>
              <a:rPr lang="lv-LV" dirty="0" smtClean="0"/>
              <a:t>Labs menedžeris skaidro un slavē, skaidro un slavē</a:t>
            </a:r>
          </a:p>
          <a:p>
            <a:r>
              <a:rPr lang="lv-LV" dirty="0" smtClean="0"/>
              <a:t>Grūta</a:t>
            </a:r>
            <a:r>
              <a:rPr lang="lv-LV" baseline="0" dirty="0" smtClean="0"/>
              <a:t>s sarunas bieži vien zem sevis slēpj pilnīgi citu pamatu. Iedomājies, ka tu esi ievācies jaunā mājā. Skaits dzīvoklis, viss ir nenormāli labi. Pirmajā naktī tu dzirdi kā kaimiņam rej suns. Tu nevari aizmigt. Nākamajā dienā ir tas pats. Tava izvēle ir vienkārša, bet </a:t>
            </a:r>
            <a:r>
              <a:rPr lang="lv-LV" baseline="0" dirty="0" err="1" smtClean="0"/>
              <a:t>nepatikama</a:t>
            </a:r>
            <a:r>
              <a:rPr lang="lv-LV" baseline="0" dirty="0" smtClean="0"/>
              <a:t> – vai nu tu ej un konfrontē savu kaimiņu, vai nedari neko. Ejot konfrontēt kaimiņu, gan pastāv iespēja situāciju padarīt labāku. Jebkurai grūtai sarunai ir 3 daļas – kas notika saruna? Tajā apspriežat konfliktu par to, kas noticis, kuram ir taisnība. Vislielākās kļūdas – taisnības apziņa, nodomu izdoma, un vainošana. </a:t>
            </a:r>
          </a:p>
          <a:p>
            <a:r>
              <a:rPr lang="lv-LV" baseline="0" dirty="0" smtClean="0"/>
              <a:t>Jūtu saruna – grūtas sarunas ir par jūtām nevis faktiem. Par tām ir jārunā, un tas ir </a:t>
            </a:r>
            <a:r>
              <a:rPr lang="lv-LV" baseline="0" dirty="0" err="1" smtClean="0"/>
              <a:t>skills</a:t>
            </a:r>
            <a:r>
              <a:rPr lang="lv-LV" baseline="0" dirty="0" smtClean="0"/>
              <a:t>, kas ar laiku ir </a:t>
            </a:r>
            <a:r>
              <a:rPr lang="lv-LV" baseline="0" dirty="0" err="1" smtClean="0"/>
              <a:t>jāatīsta</a:t>
            </a:r>
            <a:r>
              <a:rPr lang="lv-LV" baseline="0" dirty="0" smtClean="0"/>
              <a:t>. </a:t>
            </a:r>
          </a:p>
          <a:p>
            <a:r>
              <a:rPr lang="lv-LV" baseline="0" dirty="0" smtClean="0"/>
              <a:t>Iekšējā saruna – ko tev šī saruna pasaka par tevi pašu? Par pašcieņu, pašvērtējumu. Piemēram pie tevis kā pašpārvaldes vadītāja pienāk jaunais ar iniciatīvu – tu noklausies to un saproti, ka tā pa lielam ir sūds. Pašpārvaldē ir maz cilvēki un tu gribi veicināt iniciatīvu. Tu vienmēr sevi esi uzskatījis par atbalstošu cilvēku, kurš uzmundrina citus uz darbību. Šeit rodas konflikts un ir </a:t>
            </a:r>
            <a:r>
              <a:rPr lang="lv-LV" baseline="0" dirty="0" err="1" smtClean="0"/>
              <a:t>biežš</a:t>
            </a:r>
            <a:r>
              <a:rPr lang="lv-LV" baseline="0" dirty="0" smtClean="0"/>
              <a:t> iemesls kāpēc cilvēki vairās no sarunām. Izpratne par to, ka šī iekšējā saruna pastāv gan tevī gan pretējā cilvēkā palīdz noņemt </a:t>
            </a:r>
            <a:r>
              <a:rPr lang="lv-LV" baseline="0" dirty="0" err="1" smtClean="0"/>
              <a:t>spreidzi</a:t>
            </a:r>
            <a:r>
              <a:rPr lang="lv-LV" baseline="0" dirty="0" smtClean="0"/>
              <a:t>. Grūtas sarunas jāmaina uz mācību sarunām. </a:t>
            </a:r>
          </a:p>
          <a:p>
            <a:endParaRPr lang="lv-LV" dirty="0"/>
          </a:p>
        </p:txBody>
      </p:sp>
      <p:sp>
        <p:nvSpPr>
          <p:cNvPr id="4" name="Slide Number Placeholder 3"/>
          <p:cNvSpPr>
            <a:spLocks noGrp="1"/>
          </p:cNvSpPr>
          <p:nvPr>
            <p:ph type="sldNum" sz="quarter" idx="10"/>
          </p:nvPr>
        </p:nvSpPr>
        <p:spPr/>
        <p:txBody>
          <a:bodyPr/>
          <a:lstStyle/>
          <a:p>
            <a:fld id="{C9F29276-A767-4A12-8437-47DF9069D870}" type="slidenum">
              <a:rPr lang="lv-LV" smtClean="0"/>
              <a:t>19</a:t>
            </a:fld>
            <a:endParaRPr lang="lv-LV"/>
          </a:p>
        </p:txBody>
      </p:sp>
    </p:spTree>
    <p:extLst>
      <p:ext uri="{BB962C8B-B14F-4D97-AF65-F5344CB8AC3E}">
        <p14:creationId xmlns:p14="http://schemas.microsoft.com/office/powerpoint/2010/main" val="299709852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lv-LV" dirty="0"/>
          </a:p>
        </p:txBody>
      </p:sp>
      <p:sp>
        <p:nvSpPr>
          <p:cNvPr id="4" name="Slide Number Placeholder 3"/>
          <p:cNvSpPr>
            <a:spLocks noGrp="1"/>
          </p:cNvSpPr>
          <p:nvPr>
            <p:ph type="sldNum" sz="quarter" idx="10"/>
          </p:nvPr>
        </p:nvSpPr>
        <p:spPr/>
        <p:txBody>
          <a:bodyPr/>
          <a:lstStyle/>
          <a:p>
            <a:fld id="{C9F29276-A767-4A12-8437-47DF9069D870}" type="slidenum">
              <a:rPr lang="lv-LV" smtClean="0"/>
              <a:t>20</a:t>
            </a:fld>
            <a:endParaRPr lang="lv-LV"/>
          </a:p>
        </p:txBody>
      </p:sp>
    </p:spTree>
    <p:extLst>
      <p:ext uri="{BB962C8B-B14F-4D97-AF65-F5344CB8AC3E}">
        <p14:creationId xmlns:p14="http://schemas.microsoft.com/office/powerpoint/2010/main" val="202723707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lv-LV" smtClean="0"/>
              <a:t>
Poll Title: Ar kuru valsti nerobežojas Togo?
https://www.polleverywhere.com/multiple_choice_polls/X58nOO5FcieX0ly</a:t>
            </a:r>
            <a:endParaRPr lang="lv-LV"/>
          </a:p>
        </p:txBody>
      </p:sp>
      <p:sp>
        <p:nvSpPr>
          <p:cNvPr id="4" name="Slide Number Placeholder 3"/>
          <p:cNvSpPr>
            <a:spLocks noGrp="1"/>
          </p:cNvSpPr>
          <p:nvPr>
            <p:ph type="sldNum" sz="quarter" idx="10"/>
          </p:nvPr>
        </p:nvSpPr>
        <p:spPr/>
        <p:txBody>
          <a:bodyPr/>
          <a:lstStyle/>
          <a:p>
            <a:fld id="{C9F29276-A767-4A12-8437-47DF9069D870}" type="slidenum">
              <a:rPr lang="lv-LV" smtClean="0"/>
              <a:t>21</a:t>
            </a:fld>
            <a:endParaRPr lang="lv-LV"/>
          </a:p>
        </p:txBody>
      </p:sp>
      <p:sp>
        <p:nvSpPr>
          <p:cNvPr id="5" name="TextBox 4"/>
          <p:cNvSpPr txBox="1"/>
          <p:nvPr/>
        </p:nvSpPr>
        <p:spPr>
          <a:xfrm>
            <a:off x="0" y="0"/>
            <a:ext cx="3810000" cy="1270000"/>
          </a:xfrm>
          <a:prstGeom prst="rect">
            <a:avLst/>
          </a:prstGeom>
          <a:noFill/>
        </p:spPr>
        <p:txBody>
          <a:bodyPr vert="horz" rtlCol="0">
            <a:spAutoFit/>
          </a:bodyPr>
          <a:lstStyle/>
          <a:p>
            <a:endParaRPr lang="lv-LV"/>
          </a:p>
        </p:txBody>
      </p:sp>
    </p:spTree>
    <p:extLst>
      <p:ext uri="{BB962C8B-B14F-4D97-AF65-F5344CB8AC3E}">
        <p14:creationId xmlns:p14="http://schemas.microsoft.com/office/powerpoint/2010/main" val="186482323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lv-LV" dirty="0" smtClean="0"/>
              <a:t>Pēdējā vieta, kur strādāju bija ar Pasaules Banku Togo.</a:t>
            </a:r>
            <a:r>
              <a:rPr lang="lv-LV" baseline="0" dirty="0" smtClean="0"/>
              <a:t> Valsts, kurā aptuveni puse iedzīvotāju dzīvo zem nabadzības </a:t>
            </a:r>
            <a:r>
              <a:rPr lang="lv-LV" baseline="0" dirty="0" err="1" smtClean="0"/>
              <a:t>šliekšņa</a:t>
            </a:r>
            <a:r>
              <a:rPr lang="lv-LV" baseline="0" dirty="0" smtClean="0"/>
              <a:t>, kur pie varas jau no 1960tā gada ir viena ģimene. Sākot izpēti, mēs nonācām pie secinājuma, ka valsts investīcijas sociālajā aizsardzībā ir niecīgas – Viņi tērē 0.5% no sava iekšzemes </a:t>
            </a:r>
            <a:r>
              <a:rPr lang="lv-LV" baseline="0" dirty="0" err="1" smtClean="0"/>
              <a:t>komprodukta</a:t>
            </a:r>
            <a:r>
              <a:rPr lang="lv-LV" baseline="0" dirty="0" smtClean="0"/>
              <a:t> uz sociālo palīdzību. Augsts jaunatnes bezdarbs – teju 30%, augsts </a:t>
            </a:r>
            <a:r>
              <a:rPr lang="lv-LV" baseline="0" dirty="0" err="1" smtClean="0"/>
              <a:t>konflita</a:t>
            </a:r>
            <a:r>
              <a:rPr lang="lv-LV" baseline="0" dirty="0" smtClean="0"/>
              <a:t> risks, zema ekonomiskā izaugsme. Mani uzaicināja vadīt vienu Pasaules Bankas attīstības projektu. Šī projekta ietvaros, būvējām lauku infrastruktūru, ieviesām bērnu</a:t>
            </a:r>
            <a:endParaRPr lang="lv-LV" dirty="0" smtClean="0"/>
          </a:p>
          <a:p>
            <a:r>
              <a:rPr lang="lv-LV" dirty="0" smtClean="0"/>
              <a:t>No</a:t>
            </a:r>
            <a:r>
              <a:rPr lang="lv-LV" baseline="0" dirty="0" smtClean="0"/>
              <a:t> Kuba: Nebaidies no autoritātēm, viņas bieži pašas nesaprot, ko dara. </a:t>
            </a:r>
            <a:endParaRPr lang="lv-LV" dirty="0"/>
          </a:p>
        </p:txBody>
      </p:sp>
      <p:sp>
        <p:nvSpPr>
          <p:cNvPr id="4" name="Slide Number Placeholder 3"/>
          <p:cNvSpPr>
            <a:spLocks noGrp="1"/>
          </p:cNvSpPr>
          <p:nvPr>
            <p:ph type="sldNum" sz="quarter" idx="10"/>
          </p:nvPr>
        </p:nvSpPr>
        <p:spPr/>
        <p:txBody>
          <a:bodyPr/>
          <a:lstStyle/>
          <a:p>
            <a:fld id="{C9F29276-A767-4A12-8437-47DF9069D870}" type="slidenum">
              <a:rPr lang="lv-LV" smtClean="0"/>
              <a:t>22</a:t>
            </a:fld>
            <a:endParaRPr lang="lv-LV"/>
          </a:p>
        </p:txBody>
      </p:sp>
    </p:spTree>
    <p:extLst>
      <p:ext uri="{BB962C8B-B14F-4D97-AF65-F5344CB8AC3E}">
        <p14:creationId xmlns:p14="http://schemas.microsoft.com/office/powerpoint/2010/main" val="299016687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lv-LV"/>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lv-LV"/>
          </a:p>
        </p:txBody>
      </p:sp>
      <p:sp>
        <p:nvSpPr>
          <p:cNvPr id="4" name="Date Placeholder 3"/>
          <p:cNvSpPr>
            <a:spLocks noGrp="1"/>
          </p:cNvSpPr>
          <p:nvPr>
            <p:ph type="dt" sz="half" idx="10"/>
          </p:nvPr>
        </p:nvSpPr>
        <p:spPr/>
        <p:txBody>
          <a:bodyPr/>
          <a:lstStyle/>
          <a:p>
            <a:fld id="{398E0E93-DB22-4EBE-BE32-97913E3C29E9}" type="datetimeFigureOut">
              <a:rPr lang="lv-LV" smtClean="0"/>
              <a:t>2017.02.16.</a:t>
            </a:fld>
            <a:endParaRPr lang="lv-LV"/>
          </a:p>
        </p:txBody>
      </p:sp>
      <p:sp>
        <p:nvSpPr>
          <p:cNvPr id="5" name="Footer Placeholder 4"/>
          <p:cNvSpPr>
            <a:spLocks noGrp="1"/>
          </p:cNvSpPr>
          <p:nvPr>
            <p:ph type="ftr" sz="quarter" idx="11"/>
          </p:nvPr>
        </p:nvSpPr>
        <p:spPr/>
        <p:txBody>
          <a:bodyPr/>
          <a:lstStyle/>
          <a:p>
            <a:endParaRPr lang="lv-LV"/>
          </a:p>
        </p:txBody>
      </p:sp>
      <p:sp>
        <p:nvSpPr>
          <p:cNvPr id="6" name="Slide Number Placeholder 5"/>
          <p:cNvSpPr>
            <a:spLocks noGrp="1"/>
          </p:cNvSpPr>
          <p:nvPr>
            <p:ph type="sldNum" sz="quarter" idx="12"/>
          </p:nvPr>
        </p:nvSpPr>
        <p:spPr/>
        <p:txBody>
          <a:bodyPr/>
          <a:lstStyle/>
          <a:p>
            <a:fld id="{BD8D9027-027F-4AB4-940F-03E49F8090F6}" type="slidenum">
              <a:rPr lang="lv-LV" smtClean="0"/>
              <a:t>‹#›</a:t>
            </a:fld>
            <a:endParaRPr lang="lv-LV"/>
          </a:p>
        </p:txBody>
      </p:sp>
    </p:spTree>
    <p:extLst>
      <p:ext uri="{BB962C8B-B14F-4D97-AF65-F5344CB8AC3E}">
        <p14:creationId xmlns:p14="http://schemas.microsoft.com/office/powerpoint/2010/main" val="296270883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lv-LV"/>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lv-LV"/>
          </a:p>
        </p:txBody>
      </p:sp>
      <p:sp>
        <p:nvSpPr>
          <p:cNvPr id="4" name="Date Placeholder 3"/>
          <p:cNvSpPr>
            <a:spLocks noGrp="1"/>
          </p:cNvSpPr>
          <p:nvPr>
            <p:ph type="dt" sz="half" idx="10"/>
          </p:nvPr>
        </p:nvSpPr>
        <p:spPr/>
        <p:txBody>
          <a:bodyPr/>
          <a:lstStyle/>
          <a:p>
            <a:fld id="{398E0E93-DB22-4EBE-BE32-97913E3C29E9}" type="datetimeFigureOut">
              <a:rPr lang="lv-LV" smtClean="0"/>
              <a:t>2017.02.16.</a:t>
            </a:fld>
            <a:endParaRPr lang="lv-LV"/>
          </a:p>
        </p:txBody>
      </p:sp>
      <p:sp>
        <p:nvSpPr>
          <p:cNvPr id="5" name="Footer Placeholder 4"/>
          <p:cNvSpPr>
            <a:spLocks noGrp="1"/>
          </p:cNvSpPr>
          <p:nvPr>
            <p:ph type="ftr" sz="quarter" idx="11"/>
          </p:nvPr>
        </p:nvSpPr>
        <p:spPr/>
        <p:txBody>
          <a:bodyPr/>
          <a:lstStyle/>
          <a:p>
            <a:endParaRPr lang="lv-LV"/>
          </a:p>
        </p:txBody>
      </p:sp>
      <p:sp>
        <p:nvSpPr>
          <p:cNvPr id="6" name="Slide Number Placeholder 5"/>
          <p:cNvSpPr>
            <a:spLocks noGrp="1"/>
          </p:cNvSpPr>
          <p:nvPr>
            <p:ph type="sldNum" sz="quarter" idx="12"/>
          </p:nvPr>
        </p:nvSpPr>
        <p:spPr/>
        <p:txBody>
          <a:bodyPr/>
          <a:lstStyle/>
          <a:p>
            <a:fld id="{BD8D9027-027F-4AB4-940F-03E49F8090F6}" type="slidenum">
              <a:rPr lang="lv-LV" smtClean="0"/>
              <a:t>‹#›</a:t>
            </a:fld>
            <a:endParaRPr lang="lv-LV"/>
          </a:p>
        </p:txBody>
      </p:sp>
    </p:spTree>
    <p:extLst>
      <p:ext uri="{BB962C8B-B14F-4D97-AF65-F5344CB8AC3E}">
        <p14:creationId xmlns:p14="http://schemas.microsoft.com/office/powerpoint/2010/main" val="313286574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lv-LV"/>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398E0E93-DB22-4EBE-BE32-97913E3C29E9}" type="datetimeFigureOut">
              <a:rPr lang="lv-LV" smtClean="0"/>
              <a:t>2017.02.16.</a:t>
            </a:fld>
            <a:endParaRPr lang="lv-LV"/>
          </a:p>
        </p:txBody>
      </p:sp>
      <p:sp>
        <p:nvSpPr>
          <p:cNvPr id="5" name="Footer Placeholder 4"/>
          <p:cNvSpPr>
            <a:spLocks noGrp="1"/>
          </p:cNvSpPr>
          <p:nvPr>
            <p:ph type="ftr" sz="quarter" idx="11"/>
          </p:nvPr>
        </p:nvSpPr>
        <p:spPr/>
        <p:txBody>
          <a:bodyPr/>
          <a:lstStyle/>
          <a:p>
            <a:endParaRPr lang="lv-LV"/>
          </a:p>
        </p:txBody>
      </p:sp>
      <p:sp>
        <p:nvSpPr>
          <p:cNvPr id="6" name="Slide Number Placeholder 5"/>
          <p:cNvSpPr>
            <a:spLocks noGrp="1"/>
          </p:cNvSpPr>
          <p:nvPr>
            <p:ph type="sldNum" sz="quarter" idx="12"/>
          </p:nvPr>
        </p:nvSpPr>
        <p:spPr/>
        <p:txBody>
          <a:bodyPr/>
          <a:lstStyle/>
          <a:p>
            <a:fld id="{BD8D9027-027F-4AB4-940F-03E49F8090F6}" type="slidenum">
              <a:rPr lang="lv-LV" smtClean="0"/>
              <a:t>‹#›</a:t>
            </a:fld>
            <a:endParaRPr lang="lv-LV"/>
          </a:p>
        </p:txBody>
      </p:sp>
    </p:spTree>
    <p:extLst>
      <p:ext uri="{BB962C8B-B14F-4D97-AF65-F5344CB8AC3E}">
        <p14:creationId xmlns:p14="http://schemas.microsoft.com/office/powerpoint/2010/main" val="84042672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lv-LV"/>
          </a:p>
        </p:txBody>
      </p:sp>
      <p:sp>
        <p:nvSpPr>
          <p:cNvPr id="3" name="Content Placeholder 2"/>
          <p:cNvSpPr>
            <a:spLocks noGrp="1"/>
          </p:cNvSpPr>
          <p:nvPr>
            <p:ph sz="half" idx="1"/>
          </p:nvPr>
        </p:nvSpPr>
        <p:spPr>
          <a:xfrm>
            <a:off x="838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lv-LV"/>
          </a:p>
        </p:txBody>
      </p:sp>
      <p:sp>
        <p:nvSpPr>
          <p:cNvPr id="4" name="Content Placeholder 3"/>
          <p:cNvSpPr>
            <a:spLocks noGrp="1"/>
          </p:cNvSpPr>
          <p:nvPr>
            <p:ph sz="half" idx="2"/>
          </p:nvPr>
        </p:nvSpPr>
        <p:spPr>
          <a:xfrm>
            <a:off x="6172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lv-LV"/>
          </a:p>
        </p:txBody>
      </p:sp>
      <p:sp>
        <p:nvSpPr>
          <p:cNvPr id="5" name="Date Placeholder 4"/>
          <p:cNvSpPr>
            <a:spLocks noGrp="1"/>
          </p:cNvSpPr>
          <p:nvPr>
            <p:ph type="dt" sz="half" idx="10"/>
          </p:nvPr>
        </p:nvSpPr>
        <p:spPr/>
        <p:txBody>
          <a:bodyPr/>
          <a:lstStyle/>
          <a:p>
            <a:fld id="{398E0E93-DB22-4EBE-BE32-97913E3C29E9}" type="datetimeFigureOut">
              <a:rPr lang="lv-LV" smtClean="0"/>
              <a:t>2017.02.16.</a:t>
            </a:fld>
            <a:endParaRPr lang="lv-LV"/>
          </a:p>
        </p:txBody>
      </p:sp>
      <p:sp>
        <p:nvSpPr>
          <p:cNvPr id="6" name="Footer Placeholder 5"/>
          <p:cNvSpPr>
            <a:spLocks noGrp="1"/>
          </p:cNvSpPr>
          <p:nvPr>
            <p:ph type="ftr" sz="quarter" idx="11"/>
          </p:nvPr>
        </p:nvSpPr>
        <p:spPr/>
        <p:txBody>
          <a:bodyPr/>
          <a:lstStyle/>
          <a:p>
            <a:endParaRPr lang="lv-LV"/>
          </a:p>
        </p:txBody>
      </p:sp>
      <p:sp>
        <p:nvSpPr>
          <p:cNvPr id="7" name="Slide Number Placeholder 6"/>
          <p:cNvSpPr>
            <a:spLocks noGrp="1"/>
          </p:cNvSpPr>
          <p:nvPr>
            <p:ph type="sldNum" sz="quarter" idx="12"/>
          </p:nvPr>
        </p:nvSpPr>
        <p:spPr/>
        <p:txBody>
          <a:bodyPr/>
          <a:lstStyle/>
          <a:p>
            <a:fld id="{BD8D9027-027F-4AB4-940F-03E49F8090F6}" type="slidenum">
              <a:rPr lang="lv-LV" smtClean="0"/>
              <a:t>‹#›</a:t>
            </a:fld>
            <a:endParaRPr lang="lv-LV"/>
          </a:p>
        </p:txBody>
      </p:sp>
    </p:spTree>
    <p:extLst>
      <p:ext uri="{BB962C8B-B14F-4D97-AF65-F5344CB8AC3E}">
        <p14:creationId xmlns:p14="http://schemas.microsoft.com/office/powerpoint/2010/main" val="85180167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lv-LV"/>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lv-LV"/>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lv-LV"/>
          </a:p>
        </p:txBody>
      </p:sp>
      <p:sp>
        <p:nvSpPr>
          <p:cNvPr id="7" name="Date Placeholder 6"/>
          <p:cNvSpPr>
            <a:spLocks noGrp="1"/>
          </p:cNvSpPr>
          <p:nvPr>
            <p:ph type="dt" sz="half" idx="10"/>
          </p:nvPr>
        </p:nvSpPr>
        <p:spPr/>
        <p:txBody>
          <a:bodyPr/>
          <a:lstStyle/>
          <a:p>
            <a:fld id="{398E0E93-DB22-4EBE-BE32-97913E3C29E9}" type="datetimeFigureOut">
              <a:rPr lang="lv-LV" smtClean="0"/>
              <a:t>2017.02.16.</a:t>
            </a:fld>
            <a:endParaRPr lang="lv-LV"/>
          </a:p>
        </p:txBody>
      </p:sp>
      <p:sp>
        <p:nvSpPr>
          <p:cNvPr id="8" name="Footer Placeholder 7"/>
          <p:cNvSpPr>
            <a:spLocks noGrp="1"/>
          </p:cNvSpPr>
          <p:nvPr>
            <p:ph type="ftr" sz="quarter" idx="11"/>
          </p:nvPr>
        </p:nvSpPr>
        <p:spPr/>
        <p:txBody>
          <a:bodyPr/>
          <a:lstStyle/>
          <a:p>
            <a:endParaRPr lang="lv-LV"/>
          </a:p>
        </p:txBody>
      </p:sp>
      <p:sp>
        <p:nvSpPr>
          <p:cNvPr id="9" name="Slide Number Placeholder 8"/>
          <p:cNvSpPr>
            <a:spLocks noGrp="1"/>
          </p:cNvSpPr>
          <p:nvPr>
            <p:ph type="sldNum" sz="quarter" idx="12"/>
          </p:nvPr>
        </p:nvSpPr>
        <p:spPr/>
        <p:txBody>
          <a:bodyPr/>
          <a:lstStyle/>
          <a:p>
            <a:fld id="{BD8D9027-027F-4AB4-940F-03E49F8090F6}" type="slidenum">
              <a:rPr lang="lv-LV" smtClean="0"/>
              <a:t>‹#›</a:t>
            </a:fld>
            <a:endParaRPr lang="lv-LV"/>
          </a:p>
        </p:txBody>
      </p:sp>
    </p:spTree>
    <p:extLst>
      <p:ext uri="{BB962C8B-B14F-4D97-AF65-F5344CB8AC3E}">
        <p14:creationId xmlns:p14="http://schemas.microsoft.com/office/powerpoint/2010/main" val="98998020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lv-LV"/>
          </a:p>
        </p:txBody>
      </p:sp>
      <p:sp>
        <p:nvSpPr>
          <p:cNvPr id="3" name="Date Placeholder 2"/>
          <p:cNvSpPr>
            <a:spLocks noGrp="1"/>
          </p:cNvSpPr>
          <p:nvPr>
            <p:ph type="dt" sz="half" idx="10"/>
          </p:nvPr>
        </p:nvSpPr>
        <p:spPr/>
        <p:txBody>
          <a:bodyPr/>
          <a:lstStyle/>
          <a:p>
            <a:fld id="{398E0E93-DB22-4EBE-BE32-97913E3C29E9}" type="datetimeFigureOut">
              <a:rPr lang="lv-LV" smtClean="0"/>
              <a:t>2017.02.16.</a:t>
            </a:fld>
            <a:endParaRPr lang="lv-LV"/>
          </a:p>
        </p:txBody>
      </p:sp>
      <p:sp>
        <p:nvSpPr>
          <p:cNvPr id="4" name="Footer Placeholder 3"/>
          <p:cNvSpPr>
            <a:spLocks noGrp="1"/>
          </p:cNvSpPr>
          <p:nvPr>
            <p:ph type="ftr" sz="quarter" idx="11"/>
          </p:nvPr>
        </p:nvSpPr>
        <p:spPr/>
        <p:txBody>
          <a:bodyPr/>
          <a:lstStyle/>
          <a:p>
            <a:endParaRPr lang="lv-LV"/>
          </a:p>
        </p:txBody>
      </p:sp>
      <p:sp>
        <p:nvSpPr>
          <p:cNvPr id="5" name="Slide Number Placeholder 4"/>
          <p:cNvSpPr>
            <a:spLocks noGrp="1"/>
          </p:cNvSpPr>
          <p:nvPr>
            <p:ph type="sldNum" sz="quarter" idx="12"/>
          </p:nvPr>
        </p:nvSpPr>
        <p:spPr/>
        <p:txBody>
          <a:bodyPr/>
          <a:lstStyle/>
          <a:p>
            <a:fld id="{BD8D9027-027F-4AB4-940F-03E49F8090F6}" type="slidenum">
              <a:rPr lang="lv-LV" smtClean="0"/>
              <a:t>‹#›</a:t>
            </a:fld>
            <a:endParaRPr lang="lv-LV"/>
          </a:p>
        </p:txBody>
      </p:sp>
    </p:spTree>
    <p:extLst>
      <p:ext uri="{BB962C8B-B14F-4D97-AF65-F5344CB8AC3E}">
        <p14:creationId xmlns:p14="http://schemas.microsoft.com/office/powerpoint/2010/main" val="74159042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98E0E93-DB22-4EBE-BE32-97913E3C29E9}" type="datetimeFigureOut">
              <a:rPr lang="lv-LV" smtClean="0"/>
              <a:t>2017.02.16.</a:t>
            </a:fld>
            <a:endParaRPr lang="lv-LV"/>
          </a:p>
        </p:txBody>
      </p:sp>
      <p:sp>
        <p:nvSpPr>
          <p:cNvPr id="3" name="Footer Placeholder 2"/>
          <p:cNvSpPr>
            <a:spLocks noGrp="1"/>
          </p:cNvSpPr>
          <p:nvPr>
            <p:ph type="ftr" sz="quarter" idx="11"/>
          </p:nvPr>
        </p:nvSpPr>
        <p:spPr/>
        <p:txBody>
          <a:bodyPr/>
          <a:lstStyle/>
          <a:p>
            <a:endParaRPr lang="lv-LV"/>
          </a:p>
        </p:txBody>
      </p:sp>
      <p:sp>
        <p:nvSpPr>
          <p:cNvPr id="4" name="Slide Number Placeholder 3"/>
          <p:cNvSpPr>
            <a:spLocks noGrp="1"/>
          </p:cNvSpPr>
          <p:nvPr>
            <p:ph type="sldNum" sz="quarter" idx="12"/>
          </p:nvPr>
        </p:nvSpPr>
        <p:spPr/>
        <p:txBody>
          <a:bodyPr/>
          <a:lstStyle/>
          <a:p>
            <a:fld id="{BD8D9027-027F-4AB4-940F-03E49F8090F6}" type="slidenum">
              <a:rPr lang="lv-LV" smtClean="0"/>
              <a:t>‹#›</a:t>
            </a:fld>
            <a:endParaRPr lang="lv-LV"/>
          </a:p>
        </p:txBody>
      </p:sp>
    </p:spTree>
    <p:extLst>
      <p:ext uri="{BB962C8B-B14F-4D97-AF65-F5344CB8AC3E}">
        <p14:creationId xmlns:p14="http://schemas.microsoft.com/office/powerpoint/2010/main" val="329633960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lv-LV"/>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lv-LV"/>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398E0E93-DB22-4EBE-BE32-97913E3C29E9}" type="datetimeFigureOut">
              <a:rPr lang="lv-LV" smtClean="0"/>
              <a:t>2017.02.16.</a:t>
            </a:fld>
            <a:endParaRPr lang="lv-LV"/>
          </a:p>
        </p:txBody>
      </p:sp>
      <p:sp>
        <p:nvSpPr>
          <p:cNvPr id="6" name="Footer Placeholder 5"/>
          <p:cNvSpPr>
            <a:spLocks noGrp="1"/>
          </p:cNvSpPr>
          <p:nvPr>
            <p:ph type="ftr" sz="quarter" idx="11"/>
          </p:nvPr>
        </p:nvSpPr>
        <p:spPr/>
        <p:txBody>
          <a:bodyPr/>
          <a:lstStyle/>
          <a:p>
            <a:endParaRPr lang="lv-LV"/>
          </a:p>
        </p:txBody>
      </p:sp>
      <p:sp>
        <p:nvSpPr>
          <p:cNvPr id="7" name="Slide Number Placeholder 6"/>
          <p:cNvSpPr>
            <a:spLocks noGrp="1"/>
          </p:cNvSpPr>
          <p:nvPr>
            <p:ph type="sldNum" sz="quarter" idx="12"/>
          </p:nvPr>
        </p:nvSpPr>
        <p:spPr/>
        <p:txBody>
          <a:bodyPr/>
          <a:lstStyle/>
          <a:p>
            <a:fld id="{BD8D9027-027F-4AB4-940F-03E49F8090F6}" type="slidenum">
              <a:rPr lang="lv-LV" smtClean="0"/>
              <a:t>‹#›</a:t>
            </a:fld>
            <a:endParaRPr lang="lv-LV"/>
          </a:p>
        </p:txBody>
      </p:sp>
    </p:spTree>
    <p:extLst>
      <p:ext uri="{BB962C8B-B14F-4D97-AF65-F5344CB8AC3E}">
        <p14:creationId xmlns:p14="http://schemas.microsoft.com/office/powerpoint/2010/main" val="350681398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lv-LV"/>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lv-LV"/>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398E0E93-DB22-4EBE-BE32-97913E3C29E9}" type="datetimeFigureOut">
              <a:rPr lang="lv-LV" smtClean="0"/>
              <a:t>2017.02.16.</a:t>
            </a:fld>
            <a:endParaRPr lang="lv-LV"/>
          </a:p>
        </p:txBody>
      </p:sp>
      <p:sp>
        <p:nvSpPr>
          <p:cNvPr id="6" name="Footer Placeholder 5"/>
          <p:cNvSpPr>
            <a:spLocks noGrp="1"/>
          </p:cNvSpPr>
          <p:nvPr>
            <p:ph type="ftr" sz="quarter" idx="11"/>
          </p:nvPr>
        </p:nvSpPr>
        <p:spPr/>
        <p:txBody>
          <a:bodyPr/>
          <a:lstStyle/>
          <a:p>
            <a:endParaRPr lang="lv-LV"/>
          </a:p>
        </p:txBody>
      </p:sp>
      <p:sp>
        <p:nvSpPr>
          <p:cNvPr id="7" name="Slide Number Placeholder 6"/>
          <p:cNvSpPr>
            <a:spLocks noGrp="1"/>
          </p:cNvSpPr>
          <p:nvPr>
            <p:ph type="sldNum" sz="quarter" idx="12"/>
          </p:nvPr>
        </p:nvSpPr>
        <p:spPr/>
        <p:txBody>
          <a:bodyPr/>
          <a:lstStyle/>
          <a:p>
            <a:fld id="{BD8D9027-027F-4AB4-940F-03E49F8090F6}" type="slidenum">
              <a:rPr lang="lv-LV" smtClean="0"/>
              <a:t>‹#›</a:t>
            </a:fld>
            <a:endParaRPr lang="lv-LV"/>
          </a:p>
        </p:txBody>
      </p:sp>
    </p:spTree>
    <p:extLst>
      <p:ext uri="{BB962C8B-B14F-4D97-AF65-F5344CB8AC3E}">
        <p14:creationId xmlns:p14="http://schemas.microsoft.com/office/powerpoint/2010/main" val="117768576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lv-LV"/>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lv-LV"/>
          </a:p>
        </p:txBody>
      </p:sp>
      <p:sp>
        <p:nvSpPr>
          <p:cNvPr id="4" name="Date Placeholder 3"/>
          <p:cNvSpPr>
            <a:spLocks noGrp="1"/>
          </p:cNvSpPr>
          <p:nvPr>
            <p:ph type="dt" sz="half" idx="10"/>
          </p:nvPr>
        </p:nvSpPr>
        <p:spPr/>
        <p:txBody>
          <a:bodyPr/>
          <a:lstStyle/>
          <a:p>
            <a:fld id="{398E0E93-DB22-4EBE-BE32-97913E3C29E9}" type="datetimeFigureOut">
              <a:rPr lang="lv-LV" smtClean="0"/>
              <a:t>2017.02.16.</a:t>
            </a:fld>
            <a:endParaRPr lang="lv-LV"/>
          </a:p>
        </p:txBody>
      </p:sp>
      <p:sp>
        <p:nvSpPr>
          <p:cNvPr id="5" name="Footer Placeholder 4"/>
          <p:cNvSpPr>
            <a:spLocks noGrp="1"/>
          </p:cNvSpPr>
          <p:nvPr>
            <p:ph type="ftr" sz="quarter" idx="11"/>
          </p:nvPr>
        </p:nvSpPr>
        <p:spPr/>
        <p:txBody>
          <a:bodyPr/>
          <a:lstStyle/>
          <a:p>
            <a:endParaRPr lang="lv-LV"/>
          </a:p>
        </p:txBody>
      </p:sp>
      <p:sp>
        <p:nvSpPr>
          <p:cNvPr id="6" name="Slide Number Placeholder 5"/>
          <p:cNvSpPr>
            <a:spLocks noGrp="1"/>
          </p:cNvSpPr>
          <p:nvPr>
            <p:ph type="sldNum" sz="quarter" idx="12"/>
          </p:nvPr>
        </p:nvSpPr>
        <p:spPr/>
        <p:txBody>
          <a:bodyPr/>
          <a:lstStyle/>
          <a:p>
            <a:fld id="{BD8D9027-027F-4AB4-940F-03E49F8090F6}" type="slidenum">
              <a:rPr lang="lv-LV" smtClean="0"/>
              <a:t>‹#›</a:t>
            </a:fld>
            <a:endParaRPr lang="lv-LV"/>
          </a:p>
        </p:txBody>
      </p:sp>
    </p:spTree>
    <p:extLst>
      <p:ext uri="{BB962C8B-B14F-4D97-AF65-F5344CB8AC3E}">
        <p14:creationId xmlns:p14="http://schemas.microsoft.com/office/powerpoint/2010/main" val="289863544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lv-LV"/>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lv-LV"/>
          </a:p>
        </p:txBody>
      </p:sp>
      <p:sp>
        <p:nvSpPr>
          <p:cNvPr id="4" name="Date Placeholder 3"/>
          <p:cNvSpPr>
            <a:spLocks noGrp="1"/>
          </p:cNvSpPr>
          <p:nvPr>
            <p:ph type="dt" sz="half" idx="10"/>
          </p:nvPr>
        </p:nvSpPr>
        <p:spPr/>
        <p:txBody>
          <a:bodyPr/>
          <a:lstStyle/>
          <a:p>
            <a:fld id="{398E0E93-DB22-4EBE-BE32-97913E3C29E9}" type="datetimeFigureOut">
              <a:rPr lang="lv-LV" smtClean="0"/>
              <a:t>2017.02.16.</a:t>
            </a:fld>
            <a:endParaRPr lang="lv-LV"/>
          </a:p>
        </p:txBody>
      </p:sp>
      <p:sp>
        <p:nvSpPr>
          <p:cNvPr id="5" name="Footer Placeholder 4"/>
          <p:cNvSpPr>
            <a:spLocks noGrp="1"/>
          </p:cNvSpPr>
          <p:nvPr>
            <p:ph type="ftr" sz="quarter" idx="11"/>
          </p:nvPr>
        </p:nvSpPr>
        <p:spPr/>
        <p:txBody>
          <a:bodyPr/>
          <a:lstStyle/>
          <a:p>
            <a:endParaRPr lang="lv-LV"/>
          </a:p>
        </p:txBody>
      </p:sp>
      <p:sp>
        <p:nvSpPr>
          <p:cNvPr id="6" name="Slide Number Placeholder 5"/>
          <p:cNvSpPr>
            <a:spLocks noGrp="1"/>
          </p:cNvSpPr>
          <p:nvPr>
            <p:ph type="sldNum" sz="quarter" idx="12"/>
          </p:nvPr>
        </p:nvSpPr>
        <p:spPr/>
        <p:txBody>
          <a:bodyPr/>
          <a:lstStyle/>
          <a:p>
            <a:fld id="{BD8D9027-027F-4AB4-940F-03E49F8090F6}" type="slidenum">
              <a:rPr lang="lv-LV" smtClean="0"/>
              <a:t>‹#›</a:t>
            </a:fld>
            <a:endParaRPr lang="lv-LV"/>
          </a:p>
        </p:txBody>
      </p:sp>
    </p:spTree>
    <p:extLst>
      <p:ext uri="{BB962C8B-B14F-4D97-AF65-F5344CB8AC3E}">
        <p14:creationId xmlns:p14="http://schemas.microsoft.com/office/powerpoint/2010/main" val="56279223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lv-LV"/>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lv-LV"/>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98E0E93-DB22-4EBE-BE32-97913E3C29E9}" type="datetimeFigureOut">
              <a:rPr lang="lv-LV" smtClean="0"/>
              <a:t>2017.02.16.</a:t>
            </a:fld>
            <a:endParaRPr lang="lv-LV"/>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lv-LV"/>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D8D9027-027F-4AB4-940F-03E49F8090F6}" type="slidenum">
              <a:rPr lang="lv-LV" smtClean="0"/>
              <a:t>‹#›</a:t>
            </a:fld>
            <a:endParaRPr lang="lv-LV"/>
          </a:p>
        </p:txBody>
      </p:sp>
    </p:spTree>
    <p:extLst>
      <p:ext uri="{BB962C8B-B14F-4D97-AF65-F5344CB8AC3E}">
        <p14:creationId xmlns:p14="http://schemas.microsoft.com/office/powerpoint/2010/main" val="329585663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lv-LV"/>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gif"/><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1.jpeg"/><Relationship Id="rId7" Type="http://schemas.openxmlformats.org/officeDocument/2006/relationships/image" Target="../media/image6.png"/><Relationship Id="rId12" Type="http://schemas.openxmlformats.org/officeDocument/2006/relationships/image" Target="../media/image11.jpeg"/><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image" Target="../media/image5.png"/><Relationship Id="rId11" Type="http://schemas.openxmlformats.org/officeDocument/2006/relationships/image" Target="../media/image10.png"/><Relationship Id="rId5" Type="http://schemas.openxmlformats.org/officeDocument/2006/relationships/image" Target="../media/image4.png"/><Relationship Id="rId10" Type="http://schemas.openxmlformats.org/officeDocument/2006/relationships/image" Target="../media/image9.png"/><Relationship Id="rId4" Type="http://schemas.openxmlformats.org/officeDocument/2006/relationships/image" Target="../media/image3.png"/><Relationship Id="rId9" Type="http://schemas.openxmlformats.org/officeDocument/2006/relationships/image" Target="../media/image8.png"/></Relationships>
</file>

<file path=ppt/slides/_rels/slide4.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14.jpeg"/><Relationship Id="rId1" Type="http://schemas.openxmlformats.org/officeDocument/2006/relationships/slideLayout" Target="../slideLayouts/slideLayout2.xml"/><Relationship Id="rId4" Type="http://schemas.openxmlformats.org/officeDocument/2006/relationships/image" Target="../media/image16.png"/></Relationships>
</file>

<file path=ppt/slides/_rels/slide8.xml.rels><?xml version="1.0" encoding="UTF-8" standalone="yes"?>
<Relationships xmlns="http://schemas.openxmlformats.org/package/2006/relationships"><Relationship Id="rId3" Type="http://schemas.openxmlformats.org/officeDocument/2006/relationships/image" Target="../media/image17.jpeg"/><Relationship Id="rId7" Type="http://schemas.openxmlformats.org/officeDocument/2006/relationships/image" Target="../media/image20.pn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19.png"/><Relationship Id="rId5" Type="http://schemas.microsoft.com/office/2007/relationships/hdphoto" Target="../media/hdphoto1.wdp"/><Relationship Id="rId4" Type="http://schemas.openxmlformats.org/officeDocument/2006/relationships/image" Target="../media/image18.png"/></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7.xml"/><Relationship Id="rId1" Type="http://schemas.openxmlformats.org/officeDocument/2006/relationships/tags" Target="../tags/tag1.xml"/><Relationship Id="rId4" Type="http://schemas.openxmlformats.org/officeDocument/2006/relationships/image" Target="../media/image21.png"/></Relationships>
</file>

<file path=ppt/slides/_rels/slide10.xml.rels><?xml version="1.0" encoding="UTF-8" standalone="yes"?>
<Relationships xmlns="http://schemas.openxmlformats.org/package/2006/relationships"><Relationship Id="rId3" Type="http://schemas.openxmlformats.org/officeDocument/2006/relationships/image" Target="../media/image22.png"/><Relationship Id="rId7" Type="http://schemas.openxmlformats.org/officeDocument/2006/relationships/image" Target="../media/image19.pn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microsoft.com/office/2007/relationships/hdphoto" Target="../media/hdphoto3.wdp"/><Relationship Id="rId5" Type="http://schemas.openxmlformats.org/officeDocument/2006/relationships/image" Target="../media/image23.png"/><Relationship Id="rId4" Type="http://schemas.microsoft.com/office/2007/relationships/hdphoto" Target="../media/hdphoto2.wdp"/></Relationships>
</file>

<file path=ppt/slides/_rels/slide11.xml.rels><?xml version="1.0" encoding="UTF-8" standalone="yes"?>
<Relationships xmlns="http://schemas.openxmlformats.org/package/2006/relationships"><Relationship Id="rId3" Type="http://schemas.openxmlformats.org/officeDocument/2006/relationships/image" Target="../media/image20.png"/><Relationship Id="rId7" Type="http://schemas.openxmlformats.org/officeDocument/2006/relationships/image" Target="../media/image26.jpeg"/><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microsoft.com/office/2007/relationships/hdphoto" Target="../media/hdphoto4.wdp"/><Relationship Id="rId5" Type="http://schemas.openxmlformats.org/officeDocument/2006/relationships/image" Target="../media/image25.png"/><Relationship Id="rId4" Type="http://schemas.openxmlformats.org/officeDocument/2006/relationships/image" Target="../media/image24.png"/></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7.xml"/><Relationship Id="rId1" Type="http://schemas.openxmlformats.org/officeDocument/2006/relationships/tags" Target="../tags/tag2.xml"/><Relationship Id="rId4" Type="http://schemas.openxmlformats.org/officeDocument/2006/relationships/image" Target="../media/image27.png"/></Relationships>
</file>

<file path=ppt/slides/_rels/slide13.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image" Target="../media/image24.png"/><Relationship Id="rId5" Type="http://schemas.openxmlformats.org/officeDocument/2006/relationships/image" Target="../media/image29.jpeg"/><Relationship Id="rId4" Type="http://schemas.microsoft.com/office/2007/relationships/hdphoto" Target="../media/hdphoto5.wdp"/></Relationships>
</file>

<file path=ppt/slides/_rels/slide14.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image" Target="../media/image33.gif"/><Relationship Id="rId5" Type="http://schemas.openxmlformats.org/officeDocument/2006/relationships/image" Target="../media/image32.jpeg"/><Relationship Id="rId4" Type="http://schemas.openxmlformats.org/officeDocument/2006/relationships/image" Target="../media/image31.jpeg"/></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7.xml"/><Relationship Id="rId1" Type="http://schemas.openxmlformats.org/officeDocument/2006/relationships/tags" Target="../tags/tag3.xml"/><Relationship Id="rId4" Type="http://schemas.openxmlformats.org/officeDocument/2006/relationships/image" Target="../media/image34.png"/></Relationships>
</file>

<file path=ppt/slides/_rels/slide16.xml.rels><?xml version="1.0" encoding="UTF-8" standalone="yes"?>
<Relationships xmlns="http://schemas.openxmlformats.org/package/2006/relationships"><Relationship Id="rId3" Type="http://schemas.openxmlformats.org/officeDocument/2006/relationships/image" Target="../media/image35.png"/><Relationship Id="rId7" Type="http://schemas.openxmlformats.org/officeDocument/2006/relationships/image" Target="../media/image30.png"/><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microsoft.com/office/2007/relationships/hdphoto" Target="../media/hdphoto7.wdp"/><Relationship Id="rId5" Type="http://schemas.openxmlformats.org/officeDocument/2006/relationships/image" Target="../media/image36.png"/><Relationship Id="rId4" Type="http://schemas.microsoft.com/office/2007/relationships/hdphoto" Target="../media/hdphoto6.wdp"/></Relationships>
</file>

<file path=ppt/slides/_rels/slide17.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11.xml"/><Relationship Id="rId1" Type="http://schemas.openxmlformats.org/officeDocument/2006/relationships/slideLayout" Target="../slideLayouts/slideLayout2.xml"/><Relationship Id="rId5" Type="http://schemas.openxmlformats.org/officeDocument/2006/relationships/image" Target="../media/image39.jpeg"/><Relationship Id="rId4" Type="http://schemas.openxmlformats.org/officeDocument/2006/relationships/image" Target="../media/image38.png"/></Relationships>
</file>

<file path=ppt/slides/_rels/slide18.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7.xml"/><Relationship Id="rId1" Type="http://schemas.openxmlformats.org/officeDocument/2006/relationships/tags" Target="../tags/tag4.xml"/><Relationship Id="rId4" Type="http://schemas.openxmlformats.org/officeDocument/2006/relationships/image" Target="../media/image40.png"/></Relationships>
</file>

<file path=ppt/slides/_rels/slide19.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13.xml"/><Relationship Id="rId1" Type="http://schemas.openxmlformats.org/officeDocument/2006/relationships/slideLayout" Target="../slideLayouts/slideLayout2.xml"/><Relationship Id="rId5" Type="http://schemas.openxmlformats.org/officeDocument/2006/relationships/image" Target="../media/image38.png"/><Relationship Id="rId4" Type="http://schemas.openxmlformats.org/officeDocument/2006/relationships/image" Target="../media/image42.png"/></Relationships>
</file>

<file path=ppt/slides/_rels/slide20.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notesSlide" Target="../notesSlides/notesSlide14.xml"/><Relationship Id="rId1" Type="http://schemas.openxmlformats.org/officeDocument/2006/relationships/slideLayout" Target="../slideLayouts/slideLayout2.xml"/><Relationship Id="rId6" Type="http://schemas.openxmlformats.org/officeDocument/2006/relationships/image" Target="../media/image46.gif"/><Relationship Id="rId5" Type="http://schemas.openxmlformats.org/officeDocument/2006/relationships/image" Target="../media/image45.JPG"/><Relationship Id="rId4" Type="http://schemas.openxmlformats.org/officeDocument/2006/relationships/image" Target="../media/image44.png"/></Relationships>
</file>

<file path=ppt/slides/_rels/slide21.xml.rels><?xml version="1.0" encoding="UTF-8" standalone="yes"?>
<Relationships xmlns="http://schemas.openxmlformats.org/package/2006/relationships"><Relationship Id="rId3" Type="http://schemas.openxmlformats.org/officeDocument/2006/relationships/notesSlide" Target="../notesSlides/notesSlide15.xml"/><Relationship Id="rId2" Type="http://schemas.openxmlformats.org/officeDocument/2006/relationships/slideLayout" Target="../slideLayouts/slideLayout7.xml"/><Relationship Id="rId1" Type="http://schemas.openxmlformats.org/officeDocument/2006/relationships/tags" Target="../tags/tag5.xml"/><Relationship Id="rId4" Type="http://schemas.openxmlformats.org/officeDocument/2006/relationships/image" Target="../media/image47.png"/></Relationships>
</file>

<file path=ppt/slides/_rels/slide22.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notesSlide" Target="../notesSlides/notesSlide16.xml"/><Relationship Id="rId1" Type="http://schemas.openxmlformats.org/officeDocument/2006/relationships/slideLayout" Target="../slideLayouts/slideLayout2.xml"/><Relationship Id="rId5" Type="http://schemas.openxmlformats.org/officeDocument/2006/relationships/image" Target="../media/image44.png"/><Relationship Id="rId4" Type="http://schemas.openxmlformats.org/officeDocument/2006/relationships/image" Target="../media/image49.jpeg"/></Relationships>
</file>

<file path=ppt/slides/_rels/slide2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64693" y="4173452"/>
            <a:ext cx="11352551" cy="1006606"/>
          </a:xfrm>
        </p:spPr>
        <p:txBody>
          <a:bodyPr>
            <a:normAutofit fontScale="90000"/>
          </a:bodyPr>
          <a:lstStyle/>
          <a:p>
            <a:r>
              <a:rPr lang="lv-LV" sz="4800" dirty="0" smtClean="0">
                <a:latin typeface="GungsuhChe" panose="02030609000101010101" pitchFamily="49" charset="-127"/>
                <a:ea typeface="GungsuhChe" panose="02030609000101010101" pitchFamily="49" charset="-127"/>
                <a:cs typeface="Courier New" panose="02070309020205020404" pitchFamily="49" charset="0"/>
              </a:rPr>
              <a:t>5 AR PUSI ATZIŅAS</a:t>
            </a:r>
            <a:br>
              <a:rPr lang="lv-LV" sz="4800" dirty="0" smtClean="0">
                <a:latin typeface="GungsuhChe" panose="02030609000101010101" pitchFamily="49" charset="-127"/>
                <a:ea typeface="GungsuhChe" panose="02030609000101010101" pitchFamily="49" charset="-127"/>
                <a:cs typeface="Courier New" panose="02070309020205020404" pitchFamily="49" charset="0"/>
              </a:rPr>
            </a:br>
            <a:r>
              <a:rPr lang="lv-LV" sz="4800" dirty="0" smtClean="0">
                <a:latin typeface="GungsuhChe" panose="02030609000101010101" pitchFamily="49" charset="-127"/>
                <a:ea typeface="GungsuhChe" panose="02030609000101010101" pitchFamily="49" charset="-127"/>
                <a:cs typeface="Courier New" panose="02070309020205020404" pitchFamily="49" charset="0"/>
              </a:rPr>
              <a:t>NO 5 KONTIENTIEM</a:t>
            </a:r>
            <a:endParaRPr lang="lv-LV" sz="4800" dirty="0">
              <a:latin typeface="GungsuhChe" panose="02030609000101010101" pitchFamily="49" charset="-127"/>
              <a:ea typeface="GungsuhChe" panose="02030609000101010101" pitchFamily="49" charset="-127"/>
              <a:cs typeface="Courier New" panose="02070309020205020404" pitchFamily="49" charset="0"/>
            </a:endParaRPr>
          </a:p>
        </p:txBody>
      </p:sp>
      <p:pic>
        <p:nvPicPr>
          <p:cNvPr id="4" name="Picture 2" descr="http://i.istockimg.com/file_thumbview_approve/35615872/3/stock-illustration-35615872-earth-cartoon-hand-drawn.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817177" y="1196902"/>
            <a:ext cx="2647585" cy="26336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26457273"/>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2050" name="Picture 2" descr="http://www.netanimations.net/24-hour-geostationary-satellite-animation-loop-Earth.gif"/>
          <p:cNvPicPr>
            <a:picLocks noChangeAspect="1" noChangeArrowheads="1" noCrop="1"/>
          </p:cNvPicPr>
          <p:nvPr/>
        </p:nvPicPr>
        <p:blipFill>
          <a:blip r:embed="rId2">
            <a:extLst>
              <a:ext uri="{28A0092B-C50C-407E-A947-70E740481C1C}">
                <a14:useLocalDpi xmlns:a14="http://schemas.microsoft.com/office/drawing/2010/main" val="0"/>
              </a:ext>
            </a:extLst>
          </a:blip>
          <a:srcRect/>
          <a:stretch>
            <a:fillRect/>
          </a:stretch>
        </p:blipFill>
        <p:spPr bwMode="auto">
          <a:xfrm>
            <a:off x="3564849" y="1099643"/>
            <a:ext cx="4762500" cy="4762500"/>
          </a:xfrm>
          <a:prstGeom prst="rect">
            <a:avLst/>
          </a:prstGeom>
          <a:noFill/>
          <a:extLst>
            <a:ext uri="{909E8E84-426E-40DD-AFC4-6F175D3DCCD1}">
              <a14:hiddenFill xmlns:a14="http://schemas.microsoft.com/office/drawing/2010/main">
                <a:solidFill>
                  <a:srgbClr val="FFFFFF"/>
                </a:solidFill>
              </a14:hiddenFill>
            </a:ext>
          </a:extLst>
        </p:spPr>
      </p:pic>
      <p:cxnSp>
        <p:nvCxnSpPr>
          <p:cNvPr id="5" name="Straight Connector 4"/>
          <p:cNvCxnSpPr/>
          <p:nvPr/>
        </p:nvCxnSpPr>
        <p:spPr>
          <a:xfrm>
            <a:off x="3564849" y="2173574"/>
            <a:ext cx="1067112" cy="659567"/>
          </a:xfrm>
          <a:prstGeom prst="line">
            <a:avLst/>
          </a:prstGeom>
          <a:ln w="22225">
            <a:solidFill>
              <a:schemeClr val="bg1"/>
            </a:solidFill>
            <a:prstDash val="sysDash"/>
          </a:ln>
        </p:spPr>
        <p:style>
          <a:lnRef idx="1">
            <a:schemeClr val="accent1"/>
          </a:lnRef>
          <a:fillRef idx="0">
            <a:schemeClr val="accent1"/>
          </a:fillRef>
          <a:effectRef idx="0">
            <a:schemeClr val="accent1"/>
          </a:effectRef>
          <a:fontRef idx="minor">
            <a:schemeClr val="tx1"/>
          </a:fontRef>
        </p:style>
      </p:cxnSp>
      <p:sp>
        <p:nvSpPr>
          <p:cNvPr id="8" name="Snip Diagonal Corner Rectangle 7"/>
          <p:cNvSpPr/>
          <p:nvPr/>
        </p:nvSpPr>
        <p:spPr>
          <a:xfrm>
            <a:off x="1409075" y="1573967"/>
            <a:ext cx="2818151" cy="599607"/>
          </a:xfrm>
          <a:prstGeom prst="snip2DiagRect">
            <a:avLst/>
          </a:prstGeom>
          <a:solidFill>
            <a:schemeClr val="accent6">
              <a:lumMod val="7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lv-LV" b="1" dirty="0" smtClean="0">
                <a:latin typeface="Arial" panose="020B0604020202020204" pitchFamily="34" charset="0"/>
                <a:cs typeface="Arial" panose="020B0604020202020204" pitchFamily="34" charset="0"/>
              </a:rPr>
              <a:t>KLIMATA PĀRMAIŅAS</a:t>
            </a:r>
            <a:endParaRPr lang="lv-LV" b="1" dirty="0">
              <a:latin typeface="Arial" panose="020B0604020202020204" pitchFamily="34" charset="0"/>
              <a:cs typeface="Arial" panose="020B0604020202020204" pitchFamily="34" charset="0"/>
            </a:endParaRPr>
          </a:p>
        </p:txBody>
      </p:sp>
      <p:sp>
        <p:nvSpPr>
          <p:cNvPr id="10" name="Snip Diagonal Corner Rectangle 9"/>
          <p:cNvSpPr/>
          <p:nvPr/>
        </p:nvSpPr>
        <p:spPr>
          <a:xfrm>
            <a:off x="1948722" y="5050436"/>
            <a:ext cx="2818151" cy="599607"/>
          </a:xfrm>
          <a:prstGeom prst="snip2DiagRect">
            <a:avLst/>
          </a:prstGeom>
          <a:solidFill>
            <a:schemeClr val="tx1">
              <a:lumMod val="50000"/>
              <a:lumOff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lv-LV" b="1" dirty="0" smtClean="0">
                <a:latin typeface="Arial" panose="020B0604020202020204" pitchFamily="34" charset="0"/>
                <a:cs typeface="Arial" panose="020B0604020202020204" pitchFamily="34" charset="0"/>
              </a:rPr>
              <a:t>PĀRAPDZĪVOTĪBA</a:t>
            </a:r>
            <a:endParaRPr lang="lv-LV" b="1" dirty="0">
              <a:latin typeface="Arial" panose="020B0604020202020204" pitchFamily="34" charset="0"/>
              <a:cs typeface="Arial" panose="020B0604020202020204" pitchFamily="34" charset="0"/>
            </a:endParaRPr>
          </a:p>
        </p:txBody>
      </p:sp>
      <p:cxnSp>
        <p:nvCxnSpPr>
          <p:cNvPr id="12" name="Straight Connector 11"/>
          <p:cNvCxnSpPr/>
          <p:nvPr/>
        </p:nvCxnSpPr>
        <p:spPr>
          <a:xfrm flipH="1">
            <a:off x="3988320" y="4316673"/>
            <a:ext cx="778553" cy="720022"/>
          </a:xfrm>
          <a:prstGeom prst="line">
            <a:avLst/>
          </a:prstGeom>
          <a:ln w="22225">
            <a:solidFill>
              <a:schemeClr val="bg1"/>
            </a:solidFill>
            <a:prstDash val="sysDash"/>
          </a:ln>
        </p:spPr>
        <p:style>
          <a:lnRef idx="1">
            <a:schemeClr val="accent1"/>
          </a:lnRef>
          <a:fillRef idx="0">
            <a:schemeClr val="accent1"/>
          </a:fillRef>
          <a:effectRef idx="0">
            <a:schemeClr val="accent1"/>
          </a:effectRef>
          <a:fontRef idx="minor">
            <a:schemeClr val="tx1"/>
          </a:fontRef>
        </p:style>
      </p:cxnSp>
      <p:sp>
        <p:nvSpPr>
          <p:cNvPr id="16" name="Snip Diagonal Corner Rectangle 15"/>
          <p:cNvSpPr/>
          <p:nvPr/>
        </p:nvSpPr>
        <p:spPr>
          <a:xfrm>
            <a:off x="746698" y="3432748"/>
            <a:ext cx="2818151" cy="599607"/>
          </a:xfrm>
          <a:prstGeom prst="snip2DiagRect">
            <a:avLst/>
          </a:prstGeom>
          <a:solidFill>
            <a:srgbClr val="00206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lv-LV" b="1" dirty="0" smtClean="0">
                <a:latin typeface="Arial" panose="020B0604020202020204" pitchFamily="34" charset="0"/>
                <a:cs typeface="Arial" panose="020B0604020202020204" pitchFamily="34" charset="0"/>
              </a:rPr>
              <a:t>BADS</a:t>
            </a:r>
            <a:endParaRPr lang="lv-LV" b="1" dirty="0">
              <a:latin typeface="Arial" panose="020B0604020202020204" pitchFamily="34" charset="0"/>
              <a:cs typeface="Arial" panose="020B0604020202020204" pitchFamily="34" charset="0"/>
            </a:endParaRPr>
          </a:p>
        </p:txBody>
      </p:sp>
      <p:cxnSp>
        <p:nvCxnSpPr>
          <p:cNvPr id="17" name="Straight Connector 16"/>
          <p:cNvCxnSpPr/>
          <p:nvPr/>
        </p:nvCxnSpPr>
        <p:spPr>
          <a:xfrm flipH="1">
            <a:off x="3564849" y="3683339"/>
            <a:ext cx="846943" cy="57957"/>
          </a:xfrm>
          <a:prstGeom prst="line">
            <a:avLst/>
          </a:prstGeom>
          <a:ln w="22225">
            <a:solidFill>
              <a:schemeClr val="bg1"/>
            </a:solidFill>
            <a:prstDash val="sysDash"/>
          </a:ln>
        </p:spPr>
        <p:style>
          <a:lnRef idx="1">
            <a:schemeClr val="accent1"/>
          </a:lnRef>
          <a:fillRef idx="0">
            <a:schemeClr val="accent1"/>
          </a:fillRef>
          <a:effectRef idx="0">
            <a:schemeClr val="accent1"/>
          </a:effectRef>
          <a:fontRef idx="minor">
            <a:schemeClr val="tx1"/>
          </a:fontRef>
        </p:style>
      </p:cxnSp>
      <p:sp>
        <p:nvSpPr>
          <p:cNvPr id="19" name="Snip Diagonal Corner Rectangle 18"/>
          <p:cNvSpPr/>
          <p:nvPr/>
        </p:nvSpPr>
        <p:spPr>
          <a:xfrm>
            <a:off x="4631961" y="500036"/>
            <a:ext cx="2818151" cy="599607"/>
          </a:xfrm>
          <a:prstGeom prst="snip2DiagRect">
            <a:avLst/>
          </a:prstGeom>
          <a:solidFill>
            <a:schemeClr val="accent4"/>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lv-LV" b="1" dirty="0" smtClean="0">
                <a:latin typeface="Arial" panose="020B0604020202020204" pitchFamily="34" charset="0"/>
                <a:cs typeface="Arial" panose="020B0604020202020204" pitchFamily="34" charset="0"/>
              </a:rPr>
              <a:t>NABADZĪBA</a:t>
            </a:r>
            <a:endParaRPr lang="lv-LV" b="1" dirty="0">
              <a:latin typeface="Arial" panose="020B0604020202020204" pitchFamily="34" charset="0"/>
              <a:cs typeface="Arial" panose="020B0604020202020204" pitchFamily="34" charset="0"/>
            </a:endParaRPr>
          </a:p>
        </p:txBody>
      </p:sp>
      <p:cxnSp>
        <p:nvCxnSpPr>
          <p:cNvPr id="20" name="Straight Connector 19"/>
          <p:cNvCxnSpPr/>
          <p:nvPr/>
        </p:nvCxnSpPr>
        <p:spPr>
          <a:xfrm flipH="1">
            <a:off x="5946099" y="1099643"/>
            <a:ext cx="49654" cy="894049"/>
          </a:xfrm>
          <a:prstGeom prst="line">
            <a:avLst/>
          </a:prstGeom>
          <a:ln w="22225">
            <a:solidFill>
              <a:schemeClr val="bg1"/>
            </a:solidFill>
            <a:prstDash val="sysDash"/>
          </a:ln>
        </p:spPr>
        <p:style>
          <a:lnRef idx="1">
            <a:schemeClr val="accent1"/>
          </a:lnRef>
          <a:fillRef idx="0">
            <a:schemeClr val="accent1"/>
          </a:fillRef>
          <a:effectRef idx="0">
            <a:schemeClr val="accent1"/>
          </a:effectRef>
          <a:fontRef idx="minor">
            <a:schemeClr val="tx1"/>
          </a:fontRef>
        </p:style>
      </p:cxnSp>
      <p:sp>
        <p:nvSpPr>
          <p:cNvPr id="22" name="Snip Diagonal Corner Rectangle 21"/>
          <p:cNvSpPr/>
          <p:nvPr/>
        </p:nvSpPr>
        <p:spPr>
          <a:xfrm>
            <a:off x="4631961" y="5791056"/>
            <a:ext cx="2818151" cy="599607"/>
          </a:xfrm>
          <a:prstGeom prst="snip2DiagRect">
            <a:avLst/>
          </a:prstGeom>
          <a:solidFill>
            <a:srgbClr val="C0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lv-LV" b="1" dirty="0" smtClean="0">
                <a:latin typeface="Arial" panose="020B0604020202020204" pitchFamily="34" charset="0"/>
                <a:cs typeface="Arial" panose="020B0604020202020204" pitchFamily="34" charset="0"/>
              </a:rPr>
              <a:t>KARI</a:t>
            </a:r>
            <a:endParaRPr lang="lv-LV" b="1" dirty="0">
              <a:latin typeface="Arial" panose="020B0604020202020204" pitchFamily="34" charset="0"/>
              <a:cs typeface="Arial" panose="020B0604020202020204" pitchFamily="34" charset="0"/>
            </a:endParaRPr>
          </a:p>
        </p:txBody>
      </p:sp>
      <p:cxnSp>
        <p:nvCxnSpPr>
          <p:cNvPr id="24" name="Straight Connector 23"/>
          <p:cNvCxnSpPr/>
          <p:nvPr/>
        </p:nvCxnSpPr>
        <p:spPr>
          <a:xfrm>
            <a:off x="5970926" y="4935622"/>
            <a:ext cx="24827" cy="841693"/>
          </a:xfrm>
          <a:prstGeom prst="line">
            <a:avLst/>
          </a:prstGeom>
          <a:ln w="22225">
            <a:solidFill>
              <a:schemeClr val="bg1"/>
            </a:solidFill>
            <a:prstDash val="sysDash"/>
          </a:ln>
        </p:spPr>
        <p:style>
          <a:lnRef idx="1">
            <a:schemeClr val="accent1"/>
          </a:lnRef>
          <a:fillRef idx="0">
            <a:schemeClr val="accent1"/>
          </a:fillRef>
          <a:effectRef idx="0">
            <a:schemeClr val="accent1"/>
          </a:effectRef>
          <a:fontRef idx="minor">
            <a:schemeClr val="tx1"/>
          </a:fontRef>
        </p:style>
      </p:cxnSp>
      <p:sp>
        <p:nvSpPr>
          <p:cNvPr id="30" name="Snip Diagonal Corner Rectangle 29"/>
          <p:cNvSpPr/>
          <p:nvPr/>
        </p:nvSpPr>
        <p:spPr>
          <a:xfrm>
            <a:off x="7976056" y="1458480"/>
            <a:ext cx="2818151" cy="599607"/>
          </a:xfrm>
          <a:prstGeom prst="snip2DiagRect">
            <a:avLst/>
          </a:prstGeom>
          <a:solidFill>
            <a:schemeClr val="accent5">
              <a:lumMod val="7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lv-LV" b="1" dirty="0" smtClean="0">
                <a:latin typeface="Arial" panose="020B0604020202020204" pitchFamily="34" charset="0"/>
                <a:cs typeface="Arial" panose="020B0604020202020204" pitchFamily="34" charset="0"/>
              </a:rPr>
              <a:t>NEVIENLĪDZĪBA</a:t>
            </a:r>
            <a:endParaRPr lang="lv-LV" b="1" dirty="0">
              <a:latin typeface="Arial" panose="020B0604020202020204" pitchFamily="34" charset="0"/>
              <a:cs typeface="Arial" panose="020B0604020202020204" pitchFamily="34" charset="0"/>
            </a:endParaRPr>
          </a:p>
        </p:txBody>
      </p:sp>
      <p:cxnSp>
        <p:nvCxnSpPr>
          <p:cNvPr id="31" name="Straight Connector 30"/>
          <p:cNvCxnSpPr/>
          <p:nvPr/>
        </p:nvCxnSpPr>
        <p:spPr>
          <a:xfrm flipH="1">
            <a:off x="7045379" y="2001514"/>
            <a:ext cx="1003247" cy="582232"/>
          </a:xfrm>
          <a:prstGeom prst="line">
            <a:avLst/>
          </a:prstGeom>
          <a:ln w="22225">
            <a:solidFill>
              <a:schemeClr val="bg1"/>
            </a:solidFill>
            <a:prstDash val="sysDash"/>
          </a:ln>
        </p:spPr>
        <p:style>
          <a:lnRef idx="1">
            <a:schemeClr val="accent1"/>
          </a:lnRef>
          <a:fillRef idx="0">
            <a:schemeClr val="accent1"/>
          </a:fillRef>
          <a:effectRef idx="0">
            <a:schemeClr val="accent1"/>
          </a:effectRef>
          <a:fontRef idx="minor">
            <a:schemeClr val="tx1"/>
          </a:fontRef>
        </p:style>
      </p:cxnSp>
      <p:sp>
        <p:nvSpPr>
          <p:cNvPr id="34" name="Snip Diagonal Corner Rectangle 33"/>
          <p:cNvSpPr/>
          <p:nvPr/>
        </p:nvSpPr>
        <p:spPr>
          <a:xfrm>
            <a:off x="8876052" y="3083732"/>
            <a:ext cx="2818151" cy="599607"/>
          </a:xfrm>
          <a:prstGeom prst="snip2DiagRect">
            <a:avLst/>
          </a:prstGeom>
          <a:solidFill>
            <a:schemeClr val="accent4">
              <a:lumMod val="7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lv-LV" b="1" dirty="0" smtClean="0">
                <a:latin typeface="Arial" panose="020B0604020202020204" pitchFamily="34" charset="0"/>
                <a:cs typeface="Arial" panose="020B0604020202020204" pitchFamily="34" charset="0"/>
              </a:rPr>
              <a:t>SLIMĪBAS</a:t>
            </a:r>
            <a:endParaRPr lang="lv-LV" b="1" dirty="0">
              <a:latin typeface="Arial" panose="020B0604020202020204" pitchFamily="34" charset="0"/>
              <a:cs typeface="Arial" panose="020B0604020202020204" pitchFamily="34" charset="0"/>
            </a:endParaRPr>
          </a:p>
        </p:txBody>
      </p:sp>
      <p:cxnSp>
        <p:nvCxnSpPr>
          <p:cNvPr id="35" name="Straight Connector 34"/>
          <p:cNvCxnSpPr/>
          <p:nvPr/>
        </p:nvCxnSpPr>
        <p:spPr>
          <a:xfrm flipH="1">
            <a:off x="7450112" y="3362300"/>
            <a:ext cx="1425942" cy="21235"/>
          </a:xfrm>
          <a:prstGeom prst="line">
            <a:avLst/>
          </a:prstGeom>
          <a:ln w="22225">
            <a:solidFill>
              <a:schemeClr val="bg1"/>
            </a:solidFill>
            <a:prstDash val="sysDash"/>
          </a:ln>
        </p:spPr>
        <p:style>
          <a:lnRef idx="1">
            <a:schemeClr val="accent1"/>
          </a:lnRef>
          <a:fillRef idx="0">
            <a:schemeClr val="accent1"/>
          </a:fillRef>
          <a:effectRef idx="0">
            <a:schemeClr val="accent1"/>
          </a:effectRef>
          <a:fontRef idx="minor">
            <a:schemeClr val="tx1"/>
          </a:fontRef>
        </p:style>
      </p:cxnSp>
      <p:cxnSp>
        <p:nvCxnSpPr>
          <p:cNvPr id="39" name="Straight Connector 38"/>
          <p:cNvCxnSpPr/>
          <p:nvPr/>
        </p:nvCxnSpPr>
        <p:spPr>
          <a:xfrm flipH="1" flipV="1">
            <a:off x="7175759" y="4337908"/>
            <a:ext cx="1056652" cy="559099"/>
          </a:xfrm>
          <a:prstGeom prst="line">
            <a:avLst/>
          </a:prstGeom>
          <a:ln w="22225">
            <a:solidFill>
              <a:schemeClr val="bg1"/>
            </a:solidFill>
            <a:prstDash val="sysDash"/>
          </a:ln>
        </p:spPr>
        <p:style>
          <a:lnRef idx="1">
            <a:schemeClr val="accent1"/>
          </a:lnRef>
          <a:fillRef idx="0">
            <a:schemeClr val="accent1"/>
          </a:fillRef>
          <a:effectRef idx="0">
            <a:schemeClr val="accent1"/>
          </a:effectRef>
          <a:fontRef idx="minor">
            <a:schemeClr val="tx1"/>
          </a:fontRef>
        </p:style>
      </p:cxnSp>
      <p:sp>
        <p:nvSpPr>
          <p:cNvPr id="41" name="Snip Diagonal Corner Rectangle 40"/>
          <p:cNvSpPr/>
          <p:nvPr/>
        </p:nvSpPr>
        <p:spPr>
          <a:xfrm>
            <a:off x="7833418" y="4904141"/>
            <a:ext cx="2818151" cy="599607"/>
          </a:xfrm>
          <a:prstGeom prst="snip2DiagRect">
            <a:avLst/>
          </a:prstGeom>
          <a:solidFill>
            <a:schemeClr val="accent2">
              <a:lumMod val="7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lv-LV" b="1" dirty="0" smtClean="0">
                <a:latin typeface="Arial" panose="020B0604020202020204" pitchFamily="34" charset="0"/>
                <a:cs typeface="Arial" panose="020B0604020202020204" pitchFamily="34" charset="0"/>
              </a:rPr>
              <a:t>PIESĀRŅOJUMS</a:t>
            </a:r>
            <a:endParaRPr lang="lv-LV" b="1"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0017581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wipe(down)">
                                      <p:cBhvr>
                                        <p:cTn id="7" dur="500"/>
                                        <p:tgtEl>
                                          <p:spTgt spid="20"/>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19"/>
                                        </p:tgtEl>
                                        <p:attrNameLst>
                                          <p:attrName>style.visibility</p:attrName>
                                        </p:attrNameLst>
                                      </p:cBhvr>
                                      <p:to>
                                        <p:strVal val="visible"/>
                                      </p:to>
                                    </p:set>
                                    <p:animEffect transition="in" filter="fade">
                                      <p:cBhvr>
                                        <p:cTn id="11" dur="500"/>
                                        <p:tgtEl>
                                          <p:spTgt spid="19"/>
                                        </p:tgtEl>
                                      </p:cBhvr>
                                    </p:animEffect>
                                  </p:childTnLst>
                                </p:cTn>
                              </p:par>
                            </p:childTnLst>
                          </p:cTn>
                        </p:par>
                        <p:par>
                          <p:cTn id="12" fill="hold">
                            <p:stCondLst>
                              <p:cond delay="1000"/>
                            </p:stCondLst>
                            <p:childTnLst>
                              <p:par>
                                <p:cTn id="13" presetID="22" presetClass="entr" presetSubtype="4" fill="hold" nodeType="afterEffect">
                                  <p:stCondLst>
                                    <p:cond delay="0"/>
                                  </p:stCondLst>
                                  <p:childTnLst>
                                    <p:set>
                                      <p:cBhvr>
                                        <p:cTn id="14" dur="1" fill="hold">
                                          <p:stCondLst>
                                            <p:cond delay="0"/>
                                          </p:stCondLst>
                                        </p:cTn>
                                        <p:tgtEl>
                                          <p:spTgt spid="31"/>
                                        </p:tgtEl>
                                        <p:attrNameLst>
                                          <p:attrName>style.visibility</p:attrName>
                                        </p:attrNameLst>
                                      </p:cBhvr>
                                      <p:to>
                                        <p:strVal val="visible"/>
                                      </p:to>
                                    </p:set>
                                    <p:animEffect transition="in" filter="wipe(down)">
                                      <p:cBhvr>
                                        <p:cTn id="15" dur="500"/>
                                        <p:tgtEl>
                                          <p:spTgt spid="31"/>
                                        </p:tgtEl>
                                      </p:cBhvr>
                                    </p:animEffect>
                                  </p:childTnLst>
                                </p:cTn>
                              </p:par>
                            </p:childTnLst>
                          </p:cTn>
                        </p:par>
                        <p:par>
                          <p:cTn id="16" fill="hold">
                            <p:stCondLst>
                              <p:cond delay="1500"/>
                            </p:stCondLst>
                            <p:childTnLst>
                              <p:par>
                                <p:cTn id="17" presetID="10" presetClass="entr" presetSubtype="0" fill="hold" grpId="0" nodeType="afterEffect">
                                  <p:stCondLst>
                                    <p:cond delay="0"/>
                                  </p:stCondLst>
                                  <p:childTnLst>
                                    <p:set>
                                      <p:cBhvr>
                                        <p:cTn id="18" dur="1" fill="hold">
                                          <p:stCondLst>
                                            <p:cond delay="0"/>
                                          </p:stCondLst>
                                        </p:cTn>
                                        <p:tgtEl>
                                          <p:spTgt spid="30"/>
                                        </p:tgtEl>
                                        <p:attrNameLst>
                                          <p:attrName>style.visibility</p:attrName>
                                        </p:attrNameLst>
                                      </p:cBhvr>
                                      <p:to>
                                        <p:strVal val="visible"/>
                                      </p:to>
                                    </p:set>
                                    <p:animEffect transition="in" filter="fade">
                                      <p:cBhvr>
                                        <p:cTn id="19" dur="500"/>
                                        <p:tgtEl>
                                          <p:spTgt spid="30"/>
                                        </p:tgtEl>
                                      </p:cBhvr>
                                    </p:animEffect>
                                  </p:childTnLst>
                                </p:cTn>
                              </p:par>
                            </p:childTnLst>
                          </p:cTn>
                        </p:par>
                        <p:par>
                          <p:cTn id="20" fill="hold">
                            <p:stCondLst>
                              <p:cond delay="2000"/>
                            </p:stCondLst>
                            <p:childTnLst>
                              <p:par>
                                <p:cTn id="21" presetID="22" presetClass="entr" presetSubtype="4" fill="hold" nodeType="afterEffect">
                                  <p:stCondLst>
                                    <p:cond delay="0"/>
                                  </p:stCondLst>
                                  <p:childTnLst>
                                    <p:set>
                                      <p:cBhvr>
                                        <p:cTn id="22" dur="1" fill="hold">
                                          <p:stCondLst>
                                            <p:cond delay="0"/>
                                          </p:stCondLst>
                                        </p:cTn>
                                        <p:tgtEl>
                                          <p:spTgt spid="35"/>
                                        </p:tgtEl>
                                        <p:attrNameLst>
                                          <p:attrName>style.visibility</p:attrName>
                                        </p:attrNameLst>
                                      </p:cBhvr>
                                      <p:to>
                                        <p:strVal val="visible"/>
                                      </p:to>
                                    </p:set>
                                    <p:animEffect transition="in" filter="wipe(down)">
                                      <p:cBhvr>
                                        <p:cTn id="23" dur="500"/>
                                        <p:tgtEl>
                                          <p:spTgt spid="35"/>
                                        </p:tgtEl>
                                      </p:cBhvr>
                                    </p:animEffect>
                                  </p:childTnLst>
                                </p:cTn>
                              </p:par>
                            </p:childTnLst>
                          </p:cTn>
                        </p:par>
                        <p:par>
                          <p:cTn id="24" fill="hold">
                            <p:stCondLst>
                              <p:cond delay="2500"/>
                            </p:stCondLst>
                            <p:childTnLst>
                              <p:par>
                                <p:cTn id="25" presetID="10" presetClass="entr" presetSubtype="0" fill="hold" grpId="0" nodeType="afterEffect">
                                  <p:stCondLst>
                                    <p:cond delay="0"/>
                                  </p:stCondLst>
                                  <p:childTnLst>
                                    <p:set>
                                      <p:cBhvr>
                                        <p:cTn id="26" dur="1" fill="hold">
                                          <p:stCondLst>
                                            <p:cond delay="0"/>
                                          </p:stCondLst>
                                        </p:cTn>
                                        <p:tgtEl>
                                          <p:spTgt spid="34"/>
                                        </p:tgtEl>
                                        <p:attrNameLst>
                                          <p:attrName>style.visibility</p:attrName>
                                        </p:attrNameLst>
                                      </p:cBhvr>
                                      <p:to>
                                        <p:strVal val="visible"/>
                                      </p:to>
                                    </p:set>
                                    <p:animEffect transition="in" filter="fade">
                                      <p:cBhvr>
                                        <p:cTn id="27" dur="500"/>
                                        <p:tgtEl>
                                          <p:spTgt spid="34"/>
                                        </p:tgtEl>
                                      </p:cBhvr>
                                    </p:animEffect>
                                  </p:childTnLst>
                                </p:cTn>
                              </p:par>
                            </p:childTnLst>
                          </p:cTn>
                        </p:par>
                        <p:par>
                          <p:cTn id="28" fill="hold">
                            <p:stCondLst>
                              <p:cond delay="3000"/>
                            </p:stCondLst>
                            <p:childTnLst>
                              <p:par>
                                <p:cTn id="29" presetID="22" presetClass="entr" presetSubtype="1" fill="hold" nodeType="afterEffect">
                                  <p:stCondLst>
                                    <p:cond delay="0"/>
                                  </p:stCondLst>
                                  <p:childTnLst>
                                    <p:set>
                                      <p:cBhvr>
                                        <p:cTn id="30" dur="1" fill="hold">
                                          <p:stCondLst>
                                            <p:cond delay="0"/>
                                          </p:stCondLst>
                                        </p:cTn>
                                        <p:tgtEl>
                                          <p:spTgt spid="39"/>
                                        </p:tgtEl>
                                        <p:attrNameLst>
                                          <p:attrName>style.visibility</p:attrName>
                                        </p:attrNameLst>
                                      </p:cBhvr>
                                      <p:to>
                                        <p:strVal val="visible"/>
                                      </p:to>
                                    </p:set>
                                    <p:animEffect transition="in" filter="wipe(up)">
                                      <p:cBhvr>
                                        <p:cTn id="31" dur="500"/>
                                        <p:tgtEl>
                                          <p:spTgt spid="39"/>
                                        </p:tgtEl>
                                      </p:cBhvr>
                                    </p:animEffect>
                                  </p:childTnLst>
                                </p:cTn>
                              </p:par>
                            </p:childTnLst>
                          </p:cTn>
                        </p:par>
                        <p:par>
                          <p:cTn id="32" fill="hold">
                            <p:stCondLst>
                              <p:cond delay="3500"/>
                            </p:stCondLst>
                            <p:childTnLst>
                              <p:par>
                                <p:cTn id="33" presetID="10" presetClass="entr" presetSubtype="0" fill="hold" grpId="0" nodeType="afterEffect">
                                  <p:stCondLst>
                                    <p:cond delay="0"/>
                                  </p:stCondLst>
                                  <p:childTnLst>
                                    <p:set>
                                      <p:cBhvr>
                                        <p:cTn id="34" dur="1" fill="hold">
                                          <p:stCondLst>
                                            <p:cond delay="0"/>
                                          </p:stCondLst>
                                        </p:cTn>
                                        <p:tgtEl>
                                          <p:spTgt spid="41"/>
                                        </p:tgtEl>
                                        <p:attrNameLst>
                                          <p:attrName>style.visibility</p:attrName>
                                        </p:attrNameLst>
                                      </p:cBhvr>
                                      <p:to>
                                        <p:strVal val="visible"/>
                                      </p:to>
                                    </p:set>
                                    <p:animEffect transition="in" filter="fade">
                                      <p:cBhvr>
                                        <p:cTn id="35" dur="500"/>
                                        <p:tgtEl>
                                          <p:spTgt spid="41"/>
                                        </p:tgtEl>
                                      </p:cBhvr>
                                    </p:animEffect>
                                  </p:childTnLst>
                                </p:cTn>
                              </p:par>
                            </p:childTnLst>
                          </p:cTn>
                        </p:par>
                        <p:par>
                          <p:cTn id="36" fill="hold">
                            <p:stCondLst>
                              <p:cond delay="4000"/>
                            </p:stCondLst>
                            <p:childTnLst>
                              <p:par>
                                <p:cTn id="37" presetID="22" presetClass="entr" presetSubtype="1" fill="hold" nodeType="afterEffect">
                                  <p:stCondLst>
                                    <p:cond delay="0"/>
                                  </p:stCondLst>
                                  <p:childTnLst>
                                    <p:set>
                                      <p:cBhvr>
                                        <p:cTn id="38" dur="1" fill="hold">
                                          <p:stCondLst>
                                            <p:cond delay="0"/>
                                          </p:stCondLst>
                                        </p:cTn>
                                        <p:tgtEl>
                                          <p:spTgt spid="24"/>
                                        </p:tgtEl>
                                        <p:attrNameLst>
                                          <p:attrName>style.visibility</p:attrName>
                                        </p:attrNameLst>
                                      </p:cBhvr>
                                      <p:to>
                                        <p:strVal val="visible"/>
                                      </p:to>
                                    </p:set>
                                    <p:animEffect transition="in" filter="wipe(up)">
                                      <p:cBhvr>
                                        <p:cTn id="39" dur="500"/>
                                        <p:tgtEl>
                                          <p:spTgt spid="24"/>
                                        </p:tgtEl>
                                      </p:cBhvr>
                                    </p:animEffect>
                                  </p:childTnLst>
                                </p:cTn>
                              </p:par>
                            </p:childTnLst>
                          </p:cTn>
                        </p:par>
                        <p:par>
                          <p:cTn id="40" fill="hold">
                            <p:stCondLst>
                              <p:cond delay="4500"/>
                            </p:stCondLst>
                            <p:childTnLst>
                              <p:par>
                                <p:cTn id="41" presetID="10" presetClass="entr" presetSubtype="0" fill="hold" grpId="0" nodeType="afterEffect">
                                  <p:stCondLst>
                                    <p:cond delay="0"/>
                                  </p:stCondLst>
                                  <p:childTnLst>
                                    <p:set>
                                      <p:cBhvr>
                                        <p:cTn id="42" dur="1" fill="hold">
                                          <p:stCondLst>
                                            <p:cond delay="0"/>
                                          </p:stCondLst>
                                        </p:cTn>
                                        <p:tgtEl>
                                          <p:spTgt spid="22"/>
                                        </p:tgtEl>
                                        <p:attrNameLst>
                                          <p:attrName>style.visibility</p:attrName>
                                        </p:attrNameLst>
                                      </p:cBhvr>
                                      <p:to>
                                        <p:strVal val="visible"/>
                                      </p:to>
                                    </p:set>
                                    <p:animEffect transition="in" filter="fade">
                                      <p:cBhvr>
                                        <p:cTn id="43" dur="500"/>
                                        <p:tgtEl>
                                          <p:spTgt spid="22"/>
                                        </p:tgtEl>
                                      </p:cBhvr>
                                    </p:animEffect>
                                  </p:childTnLst>
                                </p:cTn>
                              </p:par>
                            </p:childTnLst>
                          </p:cTn>
                        </p:par>
                        <p:par>
                          <p:cTn id="44" fill="hold">
                            <p:stCondLst>
                              <p:cond delay="5000"/>
                            </p:stCondLst>
                            <p:childTnLst>
                              <p:par>
                                <p:cTn id="45" presetID="22" presetClass="entr" presetSubtype="1" fill="hold" nodeType="afterEffect">
                                  <p:stCondLst>
                                    <p:cond delay="0"/>
                                  </p:stCondLst>
                                  <p:childTnLst>
                                    <p:set>
                                      <p:cBhvr>
                                        <p:cTn id="46" dur="1" fill="hold">
                                          <p:stCondLst>
                                            <p:cond delay="0"/>
                                          </p:stCondLst>
                                        </p:cTn>
                                        <p:tgtEl>
                                          <p:spTgt spid="12"/>
                                        </p:tgtEl>
                                        <p:attrNameLst>
                                          <p:attrName>style.visibility</p:attrName>
                                        </p:attrNameLst>
                                      </p:cBhvr>
                                      <p:to>
                                        <p:strVal val="visible"/>
                                      </p:to>
                                    </p:set>
                                    <p:animEffect transition="in" filter="wipe(up)">
                                      <p:cBhvr>
                                        <p:cTn id="47" dur="500"/>
                                        <p:tgtEl>
                                          <p:spTgt spid="12"/>
                                        </p:tgtEl>
                                      </p:cBhvr>
                                    </p:animEffect>
                                  </p:childTnLst>
                                </p:cTn>
                              </p:par>
                            </p:childTnLst>
                          </p:cTn>
                        </p:par>
                        <p:par>
                          <p:cTn id="48" fill="hold">
                            <p:stCondLst>
                              <p:cond delay="5500"/>
                            </p:stCondLst>
                            <p:childTnLst>
                              <p:par>
                                <p:cTn id="49" presetID="10" presetClass="entr" presetSubtype="0" fill="hold" grpId="0" nodeType="afterEffect">
                                  <p:stCondLst>
                                    <p:cond delay="0"/>
                                  </p:stCondLst>
                                  <p:childTnLst>
                                    <p:set>
                                      <p:cBhvr>
                                        <p:cTn id="50" dur="1" fill="hold">
                                          <p:stCondLst>
                                            <p:cond delay="0"/>
                                          </p:stCondLst>
                                        </p:cTn>
                                        <p:tgtEl>
                                          <p:spTgt spid="10"/>
                                        </p:tgtEl>
                                        <p:attrNameLst>
                                          <p:attrName>style.visibility</p:attrName>
                                        </p:attrNameLst>
                                      </p:cBhvr>
                                      <p:to>
                                        <p:strVal val="visible"/>
                                      </p:to>
                                    </p:set>
                                    <p:animEffect transition="in" filter="fade">
                                      <p:cBhvr>
                                        <p:cTn id="51" dur="500"/>
                                        <p:tgtEl>
                                          <p:spTgt spid="10"/>
                                        </p:tgtEl>
                                      </p:cBhvr>
                                    </p:animEffect>
                                  </p:childTnLst>
                                </p:cTn>
                              </p:par>
                            </p:childTnLst>
                          </p:cTn>
                        </p:par>
                        <p:par>
                          <p:cTn id="52" fill="hold">
                            <p:stCondLst>
                              <p:cond delay="6000"/>
                            </p:stCondLst>
                            <p:childTnLst>
                              <p:par>
                                <p:cTn id="53" presetID="22" presetClass="entr" presetSubtype="1" fill="hold" nodeType="afterEffect">
                                  <p:stCondLst>
                                    <p:cond delay="0"/>
                                  </p:stCondLst>
                                  <p:childTnLst>
                                    <p:set>
                                      <p:cBhvr>
                                        <p:cTn id="54" dur="1" fill="hold">
                                          <p:stCondLst>
                                            <p:cond delay="0"/>
                                          </p:stCondLst>
                                        </p:cTn>
                                        <p:tgtEl>
                                          <p:spTgt spid="17"/>
                                        </p:tgtEl>
                                        <p:attrNameLst>
                                          <p:attrName>style.visibility</p:attrName>
                                        </p:attrNameLst>
                                      </p:cBhvr>
                                      <p:to>
                                        <p:strVal val="visible"/>
                                      </p:to>
                                    </p:set>
                                    <p:animEffect transition="in" filter="wipe(up)">
                                      <p:cBhvr>
                                        <p:cTn id="55" dur="500"/>
                                        <p:tgtEl>
                                          <p:spTgt spid="17"/>
                                        </p:tgtEl>
                                      </p:cBhvr>
                                    </p:animEffect>
                                  </p:childTnLst>
                                </p:cTn>
                              </p:par>
                            </p:childTnLst>
                          </p:cTn>
                        </p:par>
                        <p:par>
                          <p:cTn id="56" fill="hold">
                            <p:stCondLst>
                              <p:cond delay="6500"/>
                            </p:stCondLst>
                            <p:childTnLst>
                              <p:par>
                                <p:cTn id="57" presetID="10" presetClass="entr" presetSubtype="0" fill="hold" grpId="0" nodeType="afterEffect">
                                  <p:stCondLst>
                                    <p:cond delay="0"/>
                                  </p:stCondLst>
                                  <p:childTnLst>
                                    <p:set>
                                      <p:cBhvr>
                                        <p:cTn id="58" dur="1" fill="hold">
                                          <p:stCondLst>
                                            <p:cond delay="0"/>
                                          </p:stCondLst>
                                        </p:cTn>
                                        <p:tgtEl>
                                          <p:spTgt spid="16"/>
                                        </p:tgtEl>
                                        <p:attrNameLst>
                                          <p:attrName>style.visibility</p:attrName>
                                        </p:attrNameLst>
                                      </p:cBhvr>
                                      <p:to>
                                        <p:strVal val="visible"/>
                                      </p:to>
                                    </p:set>
                                    <p:animEffect transition="in" filter="fade">
                                      <p:cBhvr>
                                        <p:cTn id="59" dur="500"/>
                                        <p:tgtEl>
                                          <p:spTgt spid="16"/>
                                        </p:tgtEl>
                                      </p:cBhvr>
                                    </p:animEffect>
                                  </p:childTnLst>
                                </p:cTn>
                              </p:par>
                            </p:childTnLst>
                          </p:cTn>
                        </p:par>
                        <p:par>
                          <p:cTn id="60" fill="hold">
                            <p:stCondLst>
                              <p:cond delay="7000"/>
                            </p:stCondLst>
                            <p:childTnLst>
                              <p:par>
                                <p:cTn id="61" presetID="22" presetClass="entr" presetSubtype="4" fill="hold" nodeType="afterEffect">
                                  <p:stCondLst>
                                    <p:cond delay="0"/>
                                  </p:stCondLst>
                                  <p:childTnLst>
                                    <p:set>
                                      <p:cBhvr>
                                        <p:cTn id="62" dur="1" fill="hold">
                                          <p:stCondLst>
                                            <p:cond delay="0"/>
                                          </p:stCondLst>
                                        </p:cTn>
                                        <p:tgtEl>
                                          <p:spTgt spid="5"/>
                                        </p:tgtEl>
                                        <p:attrNameLst>
                                          <p:attrName>style.visibility</p:attrName>
                                        </p:attrNameLst>
                                      </p:cBhvr>
                                      <p:to>
                                        <p:strVal val="visible"/>
                                      </p:to>
                                    </p:set>
                                    <p:animEffect transition="in" filter="wipe(down)">
                                      <p:cBhvr>
                                        <p:cTn id="63" dur="500"/>
                                        <p:tgtEl>
                                          <p:spTgt spid="5"/>
                                        </p:tgtEl>
                                      </p:cBhvr>
                                    </p:animEffect>
                                  </p:childTnLst>
                                </p:cTn>
                              </p:par>
                            </p:childTnLst>
                          </p:cTn>
                        </p:par>
                        <p:par>
                          <p:cTn id="64" fill="hold">
                            <p:stCondLst>
                              <p:cond delay="7500"/>
                            </p:stCondLst>
                            <p:childTnLst>
                              <p:par>
                                <p:cTn id="65" presetID="10" presetClass="entr" presetSubtype="0" fill="hold" grpId="0" nodeType="afterEffect">
                                  <p:stCondLst>
                                    <p:cond delay="0"/>
                                  </p:stCondLst>
                                  <p:childTnLst>
                                    <p:set>
                                      <p:cBhvr>
                                        <p:cTn id="66" dur="1" fill="hold">
                                          <p:stCondLst>
                                            <p:cond delay="0"/>
                                          </p:stCondLst>
                                        </p:cTn>
                                        <p:tgtEl>
                                          <p:spTgt spid="8"/>
                                        </p:tgtEl>
                                        <p:attrNameLst>
                                          <p:attrName>style.visibility</p:attrName>
                                        </p:attrNameLst>
                                      </p:cBhvr>
                                      <p:to>
                                        <p:strVal val="visible"/>
                                      </p:to>
                                    </p:set>
                                    <p:animEffect transition="in" filter="fade">
                                      <p:cBhvr>
                                        <p:cTn id="6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10" grpId="0" animBg="1"/>
      <p:bldP spid="16" grpId="0" animBg="1"/>
      <p:bldP spid="19" grpId="0" animBg="1"/>
      <p:bldP spid="22" grpId="0" animBg="1"/>
      <p:bldP spid="30" grpId="0" animBg="1"/>
      <p:bldP spid="34" grpId="0" animBg="1"/>
      <p:bldP spid="41"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0" y="966055"/>
            <a:ext cx="12192000" cy="5830095"/>
          </a:xfrm>
          <a:prstGeom prst="rect">
            <a:avLst/>
          </a:prstGeom>
          <a:pattFill prst="pct5">
            <a:fgClr>
              <a:schemeClr val="tx1">
                <a:lumMod val="65000"/>
                <a:lumOff val="35000"/>
              </a:schemeClr>
            </a:fgClr>
            <a:bgClr>
              <a:srgbClr val="FFC000"/>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v-LV" sz="2800" dirty="0">
              <a:solidFill>
                <a:schemeClr val="tx1"/>
              </a:solidFill>
              <a:latin typeface="Arial" panose="020B0604020202020204" pitchFamily="34" charset="0"/>
              <a:cs typeface="Arial" panose="020B0604020202020204" pitchFamily="34" charset="0"/>
            </a:endParaRPr>
          </a:p>
        </p:txBody>
      </p:sp>
      <p:sp>
        <p:nvSpPr>
          <p:cNvPr id="2" name="Title 1"/>
          <p:cNvSpPr>
            <a:spLocks noGrp="1"/>
          </p:cNvSpPr>
          <p:nvPr>
            <p:ph type="title"/>
          </p:nvPr>
        </p:nvSpPr>
        <p:spPr>
          <a:xfrm>
            <a:off x="1109274" y="-101929"/>
            <a:ext cx="10515600" cy="1325563"/>
          </a:xfrm>
        </p:spPr>
        <p:txBody>
          <a:bodyPr/>
          <a:lstStyle/>
          <a:p>
            <a:r>
              <a:rPr lang="lv-LV" dirty="0" smtClean="0">
                <a:latin typeface="GungsuhChe" panose="02030609000101010101" pitchFamily="49" charset="-127"/>
                <a:ea typeface="GungsuhChe" panose="02030609000101010101" pitchFamily="49" charset="-127"/>
                <a:cs typeface="Courier New" panose="02070309020205020404" pitchFamily="49" charset="0"/>
              </a:rPr>
              <a:t>21. gadsimta ZEME skaitļos</a:t>
            </a:r>
            <a:endParaRPr lang="lv-LV" dirty="0"/>
          </a:p>
        </p:txBody>
      </p:sp>
      <p:pic>
        <p:nvPicPr>
          <p:cNvPr id="4" name="Picture 2" descr="http://i.istockimg.com/file_thumbview_approve/35615872/3/stock-illustration-35615872-earth-cartoon-hand-drawn.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0228" y="0"/>
            <a:ext cx="939046" cy="934104"/>
          </a:xfrm>
          <a:prstGeom prst="rect">
            <a:avLst/>
          </a:prstGeom>
          <a:noFill/>
          <a:extLst>
            <a:ext uri="{909E8E84-426E-40DD-AFC4-6F175D3DCCD1}">
              <a14:hiddenFill xmlns:a14="http://schemas.microsoft.com/office/drawing/2010/main">
                <a:solidFill>
                  <a:srgbClr val="FFFFFF"/>
                </a:solidFill>
              </a14:hiddenFill>
            </a:ext>
          </a:extLst>
        </p:spPr>
      </p:pic>
      <p:grpSp>
        <p:nvGrpSpPr>
          <p:cNvPr id="13" name="Group 12"/>
          <p:cNvGrpSpPr/>
          <p:nvPr/>
        </p:nvGrpSpPr>
        <p:grpSpPr>
          <a:xfrm>
            <a:off x="396520" y="1000876"/>
            <a:ext cx="2303091" cy="1292662"/>
            <a:chOff x="474860" y="1192812"/>
            <a:chExt cx="2303091" cy="1292662"/>
          </a:xfrm>
        </p:grpSpPr>
        <p:pic>
          <p:nvPicPr>
            <p:cNvPr id="5122" name="Picture 2" descr="http://www.freeiconspng.com/download/1888"/>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74860" y="1354884"/>
              <a:ext cx="968517" cy="968518"/>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6"/>
            <p:cNvSpPr txBox="1"/>
            <p:nvPr/>
          </p:nvSpPr>
          <p:spPr>
            <a:xfrm>
              <a:off x="1418283" y="1192812"/>
              <a:ext cx="1359668" cy="1292662"/>
            </a:xfrm>
            <a:prstGeom prst="rect">
              <a:avLst/>
            </a:prstGeom>
            <a:noFill/>
          </p:spPr>
          <p:txBody>
            <a:bodyPr wrap="none" rtlCol="0">
              <a:spAutoFit/>
            </a:bodyPr>
            <a:lstStyle/>
            <a:p>
              <a:r>
                <a:rPr lang="lv-LV" sz="5400" dirty="0" smtClean="0">
                  <a:solidFill>
                    <a:schemeClr val="tx1"/>
                  </a:solidFill>
                  <a:latin typeface="Arial" panose="020B0604020202020204" pitchFamily="34" charset="0"/>
                  <a:cs typeface="Arial" panose="020B0604020202020204" pitchFamily="34" charset="0"/>
                </a:rPr>
                <a:t>7,4</a:t>
              </a:r>
              <a:r>
                <a:rPr lang="lv-LV" sz="6000" dirty="0" smtClean="0">
                  <a:solidFill>
                    <a:schemeClr val="tx1"/>
                  </a:solidFill>
                  <a:latin typeface="Arial" panose="020B0604020202020204" pitchFamily="34" charset="0"/>
                  <a:cs typeface="Arial" panose="020B0604020202020204" pitchFamily="34" charset="0"/>
                </a:rPr>
                <a:t> </a:t>
              </a:r>
              <a:endParaRPr lang="lv-LV" sz="2400" dirty="0" smtClean="0">
                <a:solidFill>
                  <a:schemeClr val="tx1"/>
                </a:solidFill>
                <a:latin typeface="Arial" panose="020B0604020202020204" pitchFamily="34" charset="0"/>
                <a:cs typeface="Arial" panose="020B0604020202020204" pitchFamily="34" charset="0"/>
              </a:endParaRPr>
            </a:p>
            <a:p>
              <a:endParaRPr lang="lv-LV" dirty="0"/>
            </a:p>
          </p:txBody>
        </p:sp>
        <p:sp>
          <p:nvSpPr>
            <p:cNvPr id="8" name="Rectangle 7"/>
            <p:cNvSpPr/>
            <p:nvPr/>
          </p:nvSpPr>
          <p:spPr>
            <a:xfrm>
              <a:off x="1379573" y="2012512"/>
              <a:ext cx="1274708" cy="369332"/>
            </a:xfrm>
            <a:prstGeom prst="rect">
              <a:avLst/>
            </a:prstGeom>
          </p:spPr>
          <p:txBody>
            <a:bodyPr wrap="none">
              <a:spAutoFit/>
            </a:bodyPr>
            <a:lstStyle/>
            <a:p>
              <a:r>
                <a:rPr lang="lv-LV" b="1" dirty="0" smtClean="0">
                  <a:solidFill>
                    <a:schemeClr val="tx1"/>
                  </a:solidFill>
                  <a:latin typeface="Arial" panose="020B0604020202020204" pitchFamily="34" charset="0"/>
                  <a:cs typeface="Arial" panose="020B0604020202020204" pitchFamily="34" charset="0"/>
                </a:rPr>
                <a:t>MILJARDI</a:t>
              </a:r>
              <a:endParaRPr lang="lv-LV" b="1" dirty="0"/>
            </a:p>
          </p:txBody>
        </p:sp>
      </p:grpSp>
      <p:grpSp>
        <p:nvGrpSpPr>
          <p:cNvPr id="10" name="Group 9"/>
          <p:cNvGrpSpPr/>
          <p:nvPr/>
        </p:nvGrpSpPr>
        <p:grpSpPr>
          <a:xfrm>
            <a:off x="449801" y="3244859"/>
            <a:ext cx="2418887" cy="1363381"/>
            <a:chOff x="474860" y="2810880"/>
            <a:chExt cx="2418887" cy="1363381"/>
          </a:xfrm>
        </p:grpSpPr>
        <p:sp>
          <p:nvSpPr>
            <p:cNvPr id="9" name="TextBox 8"/>
            <p:cNvSpPr txBox="1"/>
            <p:nvPr/>
          </p:nvSpPr>
          <p:spPr>
            <a:xfrm>
              <a:off x="474860" y="2810880"/>
              <a:ext cx="1107996" cy="1200329"/>
            </a:xfrm>
            <a:prstGeom prst="rect">
              <a:avLst/>
            </a:prstGeom>
            <a:noFill/>
          </p:spPr>
          <p:txBody>
            <a:bodyPr wrap="none" rtlCol="0">
              <a:spAutoFit/>
            </a:bodyPr>
            <a:lstStyle/>
            <a:p>
              <a:r>
                <a:rPr lang="lv-LV" sz="7200" dirty="0" smtClean="0">
                  <a:sym typeface="Webdings" panose="05030102010509060703" pitchFamily="18" charset="2"/>
                </a:rPr>
                <a:t></a:t>
              </a:r>
              <a:endParaRPr lang="lv-LV" sz="7200" dirty="0"/>
            </a:p>
          </p:txBody>
        </p:sp>
        <p:sp>
          <p:nvSpPr>
            <p:cNvPr id="11" name="TextBox 10"/>
            <p:cNvSpPr txBox="1"/>
            <p:nvPr/>
          </p:nvSpPr>
          <p:spPr>
            <a:xfrm>
              <a:off x="1471163" y="2973932"/>
              <a:ext cx="569387" cy="1200329"/>
            </a:xfrm>
            <a:prstGeom prst="rect">
              <a:avLst/>
            </a:prstGeom>
            <a:noFill/>
          </p:spPr>
          <p:txBody>
            <a:bodyPr wrap="none" rtlCol="0">
              <a:spAutoFit/>
            </a:bodyPr>
            <a:lstStyle/>
            <a:p>
              <a:r>
                <a:rPr lang="lv-LV" sz="5400" dirty="0" smtClean="0">
                  <a:solidFill>
                    <a:schemeClr val="tx1"/>
                  </a:solidFill>
                  <a:latin typeface="Arial" panose="020B0604020202020204" pitchFamily="34" charset="0"/>
                  <a:cs typeface="Arial" panose="020B0604020202020204" pitchFamily="34" charset="0"/>
                </a:rPr>
                <a:t>1</a:t>
              </a:r>
              <a:endParaRPr lang="lv-LV" sz="2400" dirty="0" smtClean="0">
                <a:solidFill>
                  <a:schemeClr val="tx1"/>
                </a:solidFill>
                <a:latin typeface="Arial" panose="020B0604020202020204" pitchFamily="34" charset="0"/>
                <a:cs typeface="Arial" panose="020B0604020202020204" pitchFamily="34" charset="0"/>
              </a:endParaRPr>
            </a:p>
            <a:p>
              <a:endParaRPr lang="lv-LV" dirty="0"/>
            </a:p>
          </p:txBody>
        </p:sp>
        <p:sp>
          <p:nvSpPr>
            <p:cNvPr id="12" name="Rectangle 11"/>
            <p:cNvSpPr/>
            <p:nvPr/>
          </p:nvSpPr>
          <p:spPr>
            <a:xfrm>
              <a:off x="1837047" y="3093181"/>
              <a:ext cx="1056700" cy="707886"/>
            </a:xfrm>
            <a:prstGeom prst="rect">
              <a:avLst/>
            </a:prstGeom>
          </p:spPr>
          <p:txBody>
            <a:bodyPr wrap="none">
              <a:spAutoFit/>
            </a:bodyPr>
            <a:lstStyle/>
            <a:p>
              <a:r>
                <a:rPr lang="lv-LV" sz="2000" b="1" dirty="0" smtClean="0">
                  <a:solidFill>
                    <a:schemeClr val="tx1"/>
                  </a:solidFill>
                  <a:latin typeface="Arial" panose="020B0604020202020204" pitchFamily="34" charset="0"/>
                  <a:cs typeface="Arial" panose="020B0604020202020204" pitchFamily="34" charset="0"/>
                </a:rPr>
                <a:t>MIL-</a:t>
              </a:r>
            </a:p>
            <a:p>
              <a:r>
                <a:rPr lang="lv-LV" sz="2000" b="1" dirty="0" smtClean="0">
                  <a:solidFill>
                    <a:schemeClr val="tx1"/>
                  </a:solidFill>
                  <a:latin typeface="Arial" panose="020B0604020202020204" pitchFamily="34" charset="0"/>
                  <a:cs typeface="Arial" panose="020B0604020202020204" pitchFamily="34" charset="0"/>
                </a:rPr>
                <a:t>JARDS</a:t>
              </a:r>
              <a:endParaRPr lang="lv-LV" sz="2000" b="1" dirty="0"/>
            </a:p>
          </p:txBody>
        </p:sp>
      </p:grpSp>
      <p:grpSp>
        <p:nvGrpSpPr>
          <p:cNvPr id="14" name="Group 13"/>
          <p:cNvGrpSpPr/>
          <p:nvPr/>
        </p:nvGrpSpPr>
        <p:grpSpPr>
          <a:xfrm>
            <a:off x="542993" y="4459093"/>
            <a:ext cx="2710442" cy="1077587"/>
            <a:chOff x="487379" y="3718102"/>
            <a:chExt cx="2710442" cy="1077587"/>
          </a:xfrm>
        </p:grpSpPr>
        <p:pic>
          <p:nvPicPr>
            <p:cNvPr id="5124" name="Picture 4" descr="https://d30y9cdsu7xlg0.cloudfront.net/png/4221-200.pn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87379" y="3718102"/>
              <a:ext cx="791108" cy="791108"/>
            </a:xfrm>
            <a:prstGeom prst="rect">
              <a:avLst/>
            </a:prstGeom>
            <a:noFill/>
            <a:extLst>
              <a:ext uri="{909E8E84-426E-40DD-AFC4-6F175D3DCCD1}">
                <a14:hiddenFill xmlns:a14="http://schemas.microsoft.com/office/drawing/2010/main">
                  <a:solidFill>
                    <a:srgbClr val="FFFFFF"/>
                  </a:solidFill>
                </a14:hiddenFill>
              </a:ext>
            </a:extLst>
          </p:spPr>
        </p:pic>
        <p:sp>
          <p:nvSpPr>
            <p:cNvPr id="15" name="TextBox 14"/>
            <p:cNvSpPr txBox="1"/>
            <p:nvPr/>
          </p:nvSpPr>
          <p:spPr>
            <a:xfrm>
              <a:off x="1400534" y="3749249"/>
              <a:ext cx="1797287" cy="1046440"/>
            </a:xfrm>
            <a:prstGeom prst="rect">
              <a:avLst/>
            </a:prstGeom>
            <a:noFill/>
          </p:spPr>
          <p:txBody>
            <a:bodyPr wrap="none" rtlCol="0">
              <a:spAutoFit/>
            </a:bodyPr>
            <a:lstStyle/>
            <a:p>
              <a:r>
                <a:rPr lang="lv-LV" sz="4000" dirty="0" smtClean="0">
                  <a:solidFill>
                    <a:schemeClr val="tx1"/>
                  </a:solidFill>
                  <a:latin typeface="Arial" panose="020B0604020202020204" pitchFamily="34" charset="0"/>
                  <a:cs typeface="Arial" panose="020B0604020202020204" pitchFamily="34" charset="0"/>
                </a:rPr>
                <a:t>37.5%</a:t>
              </a:r>
              <a:r>
                <a:rPr lang="lv-LV" sz="4400" dirty="0" smtClean="0">
                  <a:solidFill>
                    <a:schemeClr val="tx1"/>
                  </a:solidFill>
                  <a:latin typeface="Arial" panose="020B0604020202020204" pitchFamily="34" charset="0"/>
                  <a:cs typeface="Arial" panose="020B0604020202020204" pitchFamily="34" charset="0"/>
                </a:rPr>
                <a:t> </a:t>
              </a:r>
              <a:endParaRPr lang="lv-LV" sz="1600" dirty="0" smtClean="0">
                <a:solidFill>
                  <a:schemeClr val="tx1"/>
                </a:solidFill>
                <a:latin typeface="Arial" panose="020B0604020202020204" pitchFamily="34" charset="0"/>
                <a:cs typeface="Arial" panose="020B0604020202020204" pitchFamily="34" charset="0"/>
              </a:endParaRPr>
            </a:p>
            <a:p>
              <a:endParaRPr lang="lv-LV" dirty="0"/>
            </a:p>
          </p:txBody>
        </p:sp>
      </p:grpSp>
      <p:grpSp>
        <p:nvGrpSpPr>
          <p:cNvPr id="16" name="Group 15"/>
          <p:cNvGrpSpPr/>
          <p:nvPr/>
        </p:nvGrpSpPr>
        <p:grpSpPr>
          <a:xfrm>
            <a:off x="4404530" y="5303493"/>
            <a:ext cx="2007966" cy="1292662"/>
            <a:chOff x="452256" y="4539190"/>
            <a:chExt cx="2007966" cy="1292662"/>
          </a:xfrm>
        </p:grpSpPr>
        <p:pic>
          <p:nvPicPr>
            <p:cNvPr id="5126" name="Picture 6" descr="https://cdn4.iconfinder.com/data/icons/dot/256/baby.png"/>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452256" y="4782295"/>
              <a:ext cx="976952" cy="976952"/>
            </a:xfrm>
            <a:prstGeom prst="rect">
              <a:avLst/>
            </a:prstGeom>
            <a:noFill/>
            <a:extLst>
              <a:ext uri="{909E8E84-426E-40DD-AFC4-6F175D3DCCD1}">
                <a14:hiddenFill xmlns:a14="http://schemas.microsoft.com/office/drawing/2010/main">
                  <a:solidFill>
                    <a:srgbClr val="FFFFFF"/>
                  </a:solidFill>
                </a14:hiddenFill>
              </a:ext>
            </a:extLst>
          </p:spPr>
        </p:pic>
        <p:sp>
          <p:nvSpPr>
            <p:cNvPr id="17" name="TextBox 16"/>
            <p:cNvSpPr txBox="1"/>
            <p:nvPr/>
          </p:nvSpPr>
          <p:spPr>
            <a:xfrm>
              <a:off x="1580663" y="4539190"/>
              <a:ext cx="782587" cy="1292662"/>
            </a:xfrm>
            <a:prstGeom prst="rect">
              <a:avLst/>
            </a:prstGeom>
            <a:noFill/>
          </p:spPr>
          <p:txBody>
            <a:bodyPr wrap="none" rtlCol="0">
              <a:spAutoFit/>
            </a:bodyPr>
            <a:lstStyle/>
            <a:p>
              <a:r>
                <a:rPr lang="lv-LV" sz="5400" dirty="0">
                  <a:latin typeface="Arial" panose="020B0604020202020204" pitchFamily="34" charset="0"/>
                  <a:cs typeface="Arial" panose="020B0604020202020204" pitchFamily="34" charset="0"/>
                </a:rPr>
                <a:t>8</a:t>
              </a:r>
              <a:r>
                <a:rPr lang="lv-LV" sz="6000" dirty="0" smtClean="0">
                  <a:solidFill>
                    <a:schemeClr val="tx1"/>
                  </a:solidFill>
                  <a:latin typeface="Arial" panose="020B0604020202020204" pitchFamily="34" charset="0"/>
                  <a:cs typeface="Arial" panose="020B0604020202020204" pitchFamily="34" charset="0"/>
                </a:rPr>
                <a:t> </a:t>
              </a:r>
              <a:endParaRPr lang="lv-LV" sz="2400" dirty="0" smtClean="0">
                <a:solidFill>
                  <a:schemeClr val="tx1"/>
                </a:solidFill>
                <a:latin typeface="Arial" panose="020B0604020202020204" pitchFamily="34" charset="0"/>
                <a:cs typeface="Arial" panose="020B0604020202020204" pitchFamily="34" charset="0"/>
              </a:endParaRPr>
            </a:p>
            <a:p>
              <a:endParaRPr lang="lv-LV" dirty="0"/>
            </a:p>
          </p:txBody>
        </p:sp>
        <p:sp>
          <p:nvSpPr>
            <p:cNvPr id="18" name="Rectangle 17"/>
            <p:cNvSpPr/>
            <p:nvPr/>
          </p:nvSpPr>
          <p:spPr>
            <a:xfrm>
              <a:off x="1339402" y="5337683"/>
              <a:ext cx="1120820" cy="369332"/>
            </a:xfrm>
            <a:prstGeom prst="rect">
              <a:avLst/>
            </a:prstGeom>
          </p:spPr>
          <p:txBody>
            <a:bodyPr wrap="none">
              <a:spAutoFit/>
            </a:bodyPr>
            <a:lstStyle/>
            <a:p>
              <a:r>
                <a:rPr lang="lv-LV" b="1" dirty="0" smtClean="0">
                  <a:solidFill>
                    <a:schemeClr val="tx1"/>
                  </a:solidFill>
                  <a:latin typeface="Arial" panose="020B0604020202020204" pitchFamily="34" charset="0"/>
                  <a:cs typeface="Arial" panose="020B0604020202020204" pitchFamily="34" charset="0"/>
                </a:rPr>
                <a:t>MILJONI</a:t>
              </a:r>
              <a:endParaRPr lang="lv-LV" b="1" dirty="0"/>
            </a:p>
          </p:txBody>
        </p:sp>
      </p:grpSp>
      <p:grpSp>
        <p:nvGrpSpPr>
          <p:cNvPr id="19" name="Group 18"/>
          <p:cNvGrpSpPr/>
          <p:nvPr/>
        </p:nvGrpSpPr>
        <p:grpSpPr>
          <a:xfrm>
            <a:off x="287234" y="5281625"/>
            <a:ext cx="2620811" cy="1292662"/>
            <a:chOff x="287234" y="5281625"/>
            <a:chExt cx="2620811" cy="1292662"/>
          </a:xfrm>
        </p:grpSpPr>
        <p:pic>
          <p:nvPicPr>
            <p:cNvPr id="5128" name="Picture 8" descr="http://downloadicons.net/sites/default/files/pen-symbol-icon-63233.png"/>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287234" y="5510799"/>
              <a:ext cx="882217" cy="882217"/>
            </a:xfrm>
            <a:prstGeom prst="rect">
              <a:avLst/>
            </a:prstGeom>
            <a:noFill/>
            <a:extLst>
              <a:ext uri="{909E8E84-426E-40DD-AFC4-6F175D3DCCD1}">
                <a14:hiddenFill xmlns:a14="http://schemas.microsoft.com/office/drawing/2010/main">
                  <a:solidFill>
                    <a:srgbClr val="FFFFFF"/>
                  </a:solidFill>
                </a14:hiddenFill>
              </a:ext>
            </a:extLst>
          </p:spPr>
        </p:pic>
        <p:sp>
          <p:nvSpPr>
            <p:cNvPr id="22" name="TextBox 21"/>
            <p:cNvSpPr txBox="1"/>
            <p:nvPr/>
          </p:nvSpPr>
          <p:spPr>
            <a:xfrm>
              <a:off x="1356017" y="5281625"/>
              <a:ext cx="1552028" cy="1292662"/>
            </a:xfrm>
            <a:prstGeom prst="rect">
              <a:avLst/>
            </a:prstGeom>
            <a:noFill/>
          </p:spPr>
          <p:txBody>
            <a:bodyPr wrap="none" rtlCol="0">
              <a:spAutoFit/>
            </a:bodyPr>
            <a:lstStyle/>
            <a:p>
              <a:r>
                <a:rPr lang="lv-LV" sz="5400" dirty="0" smtClean="0">
                  <a:latin typeface="Arial" panose="020B0604020202020204" pitchFamily="34" charset="0"/>
                  <a:cs typeface="Arial" panose="020B0604020202020204" pitchFamily="34" charset="0"/>
                </a:rPr>
                <a:t>774</a:t>
              </a:r>
              <a:r>
                <a:rPr lang="lv-LV" sz="6000" dirty="0" smtClean="0">
                  <a:solidFill>
                    <a:schemeClr val="tx1"/>
                  </a:solidFill>
                  <a:latin typeface="Arial" panose="020B0604020202020204" pitchFamily="34" charset="0"/>
                  <a:cs typeface="Arial" panose="020B0604020202020204" pitchFamily="34" charset="0"/>
                </a:rPr>
                <a:t> </a:t>
              </a:r>
              <a:endParaRPr lang="lv-LV" sz="2400" dirty="0" smtClean="0">
                <a:solidFill>
                  <a:schemeClr val="tx1"/>
                </a:solidFill>
                <a:latin typeface="Arial" panose="020B0604020202020204" pitchFamily="34" charset="0"/>
                <a:cs typeface="Arial" panose="020B0604020202020204" pitchFamily="34" charset="0"/>
              </a:endParaRPr>
            </a:p>
            <a:p>
              <a:endParaRPr lang="lv-LV" dirty="0"/>
            </a:p>
          </p:txBody>
        </p:sp>
        <p:sp>
          <p:nvSpPr>
            <p:cNvPr id="23" name="Rectangle 22"/>
            <p:cNvSpPr/>
            <p:nvPr/>
          </p:nvSpPr>
          <p:spPr>
            <a:xfrm>
              <a:off x="1440397" y="6080118"/>
              <a:ext cx="1120820" cy="369332"/>
            </a:xfrm>
            <a:prstGeom prst="rect">
              <a:avLst/>
            </a:prstGeom>
          </p:spPr>
          <p:txBody>
            <a:bodyPr wrap="none">
              <a:spAutoFit/>
            </a:bodyPr>
            <a:lstStyle/>
            <a:p>
              <a:r>
                <a:rPr lang="lv-LV" b="1" dirty="0" smtClean="0">
                  <a:solidFill>
                    <a:schemeClr val="tx1"/>
                  </a:solidFill>
                  <a:latin typeface="Arial" panose="020B0604020202020204" pitchFamily="34" charset="0"/>
                  <a:cs typeface="Arial" panose="020B0604020202020204" pitchFamily="34" charset="0"/>
                </a:rPr>
                <a:t>MILJONI</a:t>
              </a:r>
              <a:endParaRPr lang="lv-LV" b="1" dirty="0"/>
            </a:p>
          </p:txBody>
        </p:sp>
      </p:grpSp>
      <p:sp>
        <p:nvSpPr>
          <p:cNvPr id="24" name="TextBox 23"/>
          <p:cNvSpPr txBox="1"/>
          <p:nvPr/>
        </p:nvSpPr>
        <p:spPr>
          <a:xfrm>
            <a:off x="4296381" y="1191541"/>
            <a:ext cx="877163" cy="923330"/>
          </a:xfrm>
          <a:prstGeom prst="rect">
            <a:avLst/>
          </a:prstGeom>
          <a:noFill/>
        </p:spPr>
        <p:txBody>
          <a:bodyPr wrap="none" rtlCol="0">
            <a:spAutoFit/>
          </a:bodyPr>
          <a:lstStyle/>
          <a:p>
            <a:r>
              <a:rPr lang="lv-LV" sz="5400" dirty="0" smtClean="0">
                <a:sym typeface="Webdings" panose="05030102010509060703" pitchFamily="18" charset="2"/>
              </a:rPr>
              <a:t></a:t>
            </a:r>
            <a:endParaRPr lang="lv-LV" sz="5400" dirty="0"/>
          </a:p>
        </p:txBody>
      </p:sp>
      <p:sp>
        <p:nvSpPr>
          <p:cNvPr id="29" name="TextBox 28"/>
          <p:cNvSpPr txBox="1"/>
          <p:nvPr/>
        </p:nvSpPr>
        <p:spPr>
          <a:xfrm>
            <a:off x="5240899" y="1008158"/>
            <a:ext cx="1359668" cy="1292662"/>
          </a:xfrm>
          <a:prstGeom prst="rect">
            <a:avLst/>
          </a:prstGeom>
          <a:noFill/>
        </p:spPr>
        <p:txBody>
          <a:bodyPr wrap="none" rtlCol="0">
            <a:spAutoFit/>
          </a:bodyPr>
          <a:lstStyle/>
          <a:p>
            <a:r>
              <a:rPr lang="lv-LV" sz="5400" dirty="0" smtClean="0">
                <a:solidFill>
                  <a:schemeClr val="tx1"/>
                </a:solidFill>
                <a:latin typeface="Arial" panose="020B0604020202020204" pitchFamily="34" charset="0"/>
                <a:cs typeface="Arial" panose="020B0604020202020204" pitchFamily="34" charset="0"/>
              </a:rPr>
              <a:t>1,2</a:t>
            </a:r>
            <a:r>
              <a:rPr lang="lv-LV" sz="6000" dirty="0" smtClean="0">
                <a:solidFill>
                  <a:schemeClr val="tx1"/>
                </a:solidFill>
                <a:latin typeface="Arial" panose="020B0604020202020204" pitchFamily="34" charset="0"/>
                <a:cs typeface="Arial" panose="020B0604020202020204" pitchFamily="34" charset="0"/>
              </a:rPr>
              <a:t> </a:t>
            </a:r>
            <a:endParaRPr lang="lv-LV" sz="2400" dirty="0" smtClean="0">
              <a:solidFill>
                <a:schemeClr val="tx1"/>
              </a:solidFill>
              <a:latin typeface="Arial" panose="020B0604020202020204" pitchFamily="34" charset="0"/>
              <a:cs typeface="Arial" panose="020B0604020202020204" pitchFamily="34" charset="0"/>
            </a:endParaRPr>
          </a:p>
          <a:p>
            <a:endParaRPr lang="lv-LV" dirty="0"/>
          </a:p>
        </p:txBody>
      </p:sp>
      <p:sp>
        <p:nvSpPr>
          <p:cNvPr id="30" name="Rectangle 29"/>
          <p:cNvSpPr/>
          <p:nvPr/>
        </p:nvSpPr>
        <p:spPr>
          <a:xfrm>
            <a:off x="5240899" y="1814362"/>
            <a:ext cx="1274708" cy="369332"/>
          </a:xfrm>
          <a:prstGeom prst="rect">
            <a:avLst/>
          </a:prstGeom>
        </p:spPr>
        <p:txBody>
          <a:bodyPr wrap="none">
            <a:spAutoFit/>
          </a:bodyPr>
          <a:lstStyle/>
          <a:p>
            <a:r>
              <a:rPr lang="lv-LV" b="1" dirty="0" smtClean="0">
                <a:solidFill>
                  <a:schemeClr val="tx1"/>
                </a:solidFill>
                <a:latin typeface="Arial" panose="020B0604020202020204" pitchFamily="34" charset="0"/>
                <a:cs typeface="Arial" panose="020B0604020202020204" pitchFamily="34" charset="0"/>
              </a:rPr>
              <a:t>MILJARDI</a:t>
            </a:r>
            <a:endParaRPr lang="lv-LV" b="1" dirty="0"/>
          </a:p>
        </p:txBody>
      </p:sp>
      <p:pic>
        <p:nvPicPr>
          <p:cNvPr id="5130" name="Picture 10" descr="https://d30y9cdsu7xlg0.cloudfront.net/png/9645-200.png"/>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4363735" y="2300820"/>
            <a:ext cx="916976" cy="916976"/>
          </a:xfrm>
          <a:prstGeom prst="rect">
            <a:avLst/>
          </a:prstGeom>
          <a:noFill/>
          <a:extLst>
            <a:ext uri="{909E8E84-426E-40DD-AFC4-6F175D3DCCD1}">
              <a14:hiddenFill xmlns:a14="http://schemas.microsoft.com/office/drawing/2010/main">
                <a:solidFill>
                  <a:srgbClr val="FFFFFF"/>
                </a:solidFill>
              </a14:hiddenFill>
            </a:ext>
          </a:extLst>
        </p:spPr>
      </p:pic>
      <p:sp>
        <p:nvSpPr>
          <p:cNvPr id="32" name="TextBox 31"/>
          <p:cNvSpPr txBox="1"/>
          <p:nvPr/>
        </p:nvSpPr>
        <p:spPr>
          <a:xfrm>
            <a:off x="5320523" y="2085168"/>
            <a:ext cx="1359668" cy="1292662"/>
          </a:xfrm>
          <a:prstGeom prst="rect">
            <a:avLst/>
          </a:prstGeom>
          <a:noFill/>
        </p:spPr>
        <p:txBody>
          <a:bodyPr wrap="none" rtlCol="0">
            <a:spAutoFit/>
          </a:bodyPr>
          <a:lstStyle/>
          <a:p>
            <a:r>
              <a:rPr lang="lv-LV" sz="5400" dirty="0" smtClean="0">
                <a:solidFill>
                  <a:schemeClr val="tx1"/>
                </a:solidFill>
                <a:latin typeface="Arial" panose="020B0604020202020204" pitchFamily="34" charset="0"/>
                <a:cs typeface="Arial" panose="020B0604020202020204" pitchFamily="34" charset="0"/>
              </a:rPr>
              <a:t>2,4</a:t>
            </a:r>
            <a:r>
              <a:rPr lang="lv-LV" sz="6000" dirty="0" smtClean="0">
                <a:solidFill>
                  <a:schemeClr val="tx1"/>
                </a:solidFill>
                <a:latin typeface="Arial" panose="020B0604020202020204" pitchFamily="34" charset="0"/>
                <a:cs typeface="Arial" panose="020B0604020202020204" pitchFamily="34" charset="0"/>
              </a:rPr>
              <a:t> </a:t>
            </a:r>
            <a:endParaRPr lang="lv-LV" sz="2400" dirty="0" smtClean="0">
              <a:solidFill>
                <a:schemeClr val="tx1"/>
              </a:solidFill>
              <a:latin typeface="Arial" panose="020B0604020202020204" pitchFamily="34" charset="0"/>
              <a:cs typeface="Arial" panose="020B0604020202020204" pitchFamily="34" charset="0"/>
            </a:endParaRPr>
          </a:p>
          <a:p>
            <a:endParaRPr lang="lv-LV" dirty="0"/>
          </a:p>
        </p:txBody>
      </p:sp>
      <p:sp>
        <p:nvSpPr>
          <p:cNvPr id="33" name="Rectangle 32"/>
          <p:cNvSpPr/>
          <p:nvPr/>
        </p:nvSpPr>
        <p:spPr>
          <a:xfrm>
            <a:off x="5266025" y="2895847"/>
            <a:ext cx="1274708" cy="369332"/>
          </a:xfrm>
          <a:prstGeom prst="rect">
            <a:avLst/>
          </a:prstGeom>
        </p:spPr>
        <p:txBody>
          <a:bodyPr wrap="none">
            <a:spAutoFit/>
          </a:bodyPr>
          <a:lstStyle/>
          <a:p>
            <a:r>
              <a:rPr lang="lv-LV" b="1" smtClean="0">
                <a:solidFill>
                  <a:schemeClr val="tx1"/>
                </a:solidFill>
                <a:latin typeface="Arial" panose="020B0604020202020204" pitchFamily="34" charset="0"/>
                <a:cs typeface="Arial" panose="020B0604020202020204" pitchFamily="34" charset="0"/>
              </a:rPr>
              <a:t>MILJARDI</a:t>
            </a:r>
            <a:endParaRPr lang="lv-LV" b="1" dirty="0"/>
          </a:p>
        </p:txBody>
      </p:sp>
      <p:sp>
        <p:nvSpPr>
          <p:cNvPr id="25" name="TextBox 24"/>
          <p:cNvSpPr txBox="1"/>
          <p:nvPr/>
        </p:nvSpPr>
        <p:spPr>
          <a:xfrm>
            <a:off x="4388640" y="3360252"/>
            <a:ext cx="800219" cy="830997"/>
          </a:xfrm>
          <a:prstGeom prst="rect">
            <a:avLst/>
          </a:prstGeom>
          <a:noFill/>
        </p:spPr>
        <p:txBody>
          <a:bodyPr wrap="none" rtlCol="0">
            <a:spAutoFit/>
          </a:bodyPr>
          <a:lstStyle/>
          <a:p>
            <a:r>
              <a:rPr lang="lv-LV" sz="4800" dirty="0" smtClean="0">
                <a:sym typeface="Webdings" panose="05030102010509060703" pitchFamily="18" charset="2"/>
              </a:rPr>
              <a:t></a:t>
            </a:r>
            <a:endParaRPr lang="lv-LV" sz="4800" dirty="0"/>
          </a:p>
        </p:txBody>
      </p:sp>
      <p:sp>
        <p:nvSpPr>
          <p:cNvPr id="35" name="TextBox 34"/>
          <p:cNvSpPr txBox="1"/>
          <p:nvPr/>
        </p:nvSpPr>
        <p:spPr>
          <a:xfrm>
            <a:off x="5232262" y="3323454"/>
            <a:ext cx="1782860" cy="1292662"/>
          </a:xfrm>
          <a:prstGeom prst="rect">
            <a:avLst/>
          </a:prstGeom>
          <a:noFill/>
        </p:spPr>
        <p:txBody>
          <a:bodyPr wrap="none" rtlCol="0">
            <a:spAutoFit/>
          </a:bodyPr>
          <a:lstStyle/>
          <a:p>
            <a:r>
              <a:rPr lang="lv-LV" sz="5400" dirty="0" smtClean="0">
                <a:solidFill>
                  <a:schemeClr val="tx1"/>
                </a:solidFill>
                <a:latin typeface="Arial" panose="020B0604020202020204" pitchFamily="34" charset="0"/>
                <a:cs typeface="Arial" panose="020B0604020202020204" pitchFamily="34" charset="0"/>
              </a:rPr>
              <a:t>54%</a:t>
            </a:r>
            <a:r>
              <a:rPr lang="lv-LV" sz="6000" dirty="0" smtClean="0">
                <a:solidFill>
                  <a:schemeClr val="tx1"/>
                </a:solidFill>
                <a:latin typeface="Arial" panose="020B0604020202020204" pitchFamily="34" charset="0"/>
                <a:cs typeface="Arial" panose="020B0604020202020204" pitchFamily="34" charset="0"/>
              </a:rPr>
              <a:t> </a:t>
            </a:r>
            <a:endParaRPr lang="lv-LV" sz="2400" dirty="0" smtClean="0">
              <a:solidFill>
                <a:schemeClr val="tx1"/>
              </a:solidFill>
              <a:latin typeface="Arial" panose="020B0604020202020204" pitchFamily="34" charset="0"/>
              <a:cs typeface="Arial" panose="020B0604020202020204" pitchFamily="34" charset="0"/>
            </a:endParaRPr>
          </a:p>
          <a:p>
            <a:endParaRPr lang="lv-LV" dirty="0"/>
          </a:p>
        </p:txBody>
      </p:sp>
      <p:pic>
        <p:nvPicPr>
          <p:cNvPr id="5132" name="Picture 12" descr="https://d30y9cdsu7xlg0.cloudfront.net/png/14494-200.png"/>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449801" y="2366137"/>
            <a:ext cx="820280" cy="820280"/>
          </a:xfrm>
          <a:prstGeom prst="rect">
            <a:avLst/>
          </a:prstGeom>
          <a:noFill/>
          <a:extLst>
            <a:ext uri="{909E8E84-426E-40DD-AFC4-6F175D3DCCD1}">
              <a14:hiddenFill xmlns:a14="http://schemas.microsoft.com/office/drawing/2010/main">
                <a:solidFill>
                  <a:srgbClr val="FFFFFF"/>
                </a:solidFill>
              </a14:hiddenFill>
            </a:ext>
          </a:extLst>
        </p:spPr>
      </p:pic>
      <p:sp>
        <p:nvSpPr>
          <p:cNvPr id="38" name="TextBox 37"/>
          <p:cNvSpPr txBox="1"/>
          <p:nvPr/>
        </p:nvSpPr>
        <p:spPr>
          <a:xfrm>
            <a:off x="1522811" y="2148789"/>
            <a:ext cx="1359668" cy="1292662"/>
          </a:xfrm>
          <a:prstGeom prst="rect">
            <a:avLst/>
          </a:prstGeom>
          <a:noFill/>
        </p:spPr>
        <p:txBody>
          <a:bodyPr wrap="none" rtlCol="0">
            <a:spAutoFit/>
          </a:bodyPr>
          <a:lstStyle/>
          <a:p>
            <a:r>
              <a:rPr lang="lv-LV" sz="5400" dirty="0" smtClean="0">
                <a:solidFill>
                  <a:schemeClr val="tx1"/>
                </a:solidFill>
                <a:latin typeface="Arial" panose="020B0604020202020204" pitchFamily="34" charset="0"/>
                <a:cs typeface="Arial" panose="020B0604020202020204" pitchFamily="34" charset="0"/>
              </a:rPr>
              <a:t>2,2</a:t>
            </a:r>
            <a:r>
              <a:rPr lang="lv-LV" sz="6000" dirty="0" smtClean="0">
                <a:solidFill>
                  <a:schemeClr val="tx1"/>
                </a:solidFill>
                <a:latin typeface="Arial" panose="020B0604020202020204" pitchFamily="34" charset="0"/>
                <a:cs typeface="Arial" panose="020B0604020202020204" pitchFamily="34" charset="0"/>
              </a:rPr>
              <a:t> </a:t>
            </a:r>
            <a:endParaRPr lang="lv-LV" sz="2400" dirty="0" smtClean="0">
              <a:solidFill>
                <a:schemeClr val="tx1"/>
              </a:solidFill>
              <a:latin typeface="Arial" panose="020B0604020202020204" pitchFamily="34" charset="0"/>
              <a:cs typeface="Arial" panose="020B0604020202020204" pitchFamily="34" charset="0"/>
            </a:endParaRPr>
          </a:p>
          <a:p>
            <a:endParaRPr lang="lv-LV" dirty="0"/>
          </a:p>
        </p:txBody>
      </p:sp>
      <p:sp>
        <p:nvSpPr>
          <p:cNvPr id="39" name="Rectangle 38"/>
          <p:cNvSpPr/>
          <p:nvPr/>
        </p:nvSpPr>
        <p:spPr>
          <a:xfrm>
            <a:off x="1468313" y="2959468"/>
            <a:ext cx="1274708" cy="369332"/>
          </a:xfrm>
          <a:prstGeom prst="rect">
            <a:avLst/>
          </a:prstGeom>
        </p:spPr>
        <p:txBody>
          <a:bodyPr wrap="none">
            <a:spAutoFit/>
          </a:bodyPr>
          <a:lstStyle/>
          <a:p>
            <a:r>
              <a:rPr lang="lv-LV" b="1" dirty="0" smtClean="0">
                <a:solidFill>
                  <a:schemeClr val="tx1"/>
                </a:solidFill>
                <a:latin typeface="Arial" panose="020B0604020202020204" pitchFamily="34" charset="0"/>
                <a:cs typeface="Arial" panose="020B0604020202020204" pitchFamily="34" charset="0"/>
              </a:rPr>
              <a:t>MILJARDI</a:t>
            </a:r>
            <a:endParaRPr lang="lv-LV" b="1" dirty="0"/>
          </a:p>
        </p:txBody>
      </p:sp>
      <p:pic>
        <p:nvPicPr>
          <p:cNvPr id="5134" name="Picture 14" descr="https://cdn0.iconfinder.com/data/icons/healthcare-medical-2/512/hospital_building-128.png"/>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4346517" y="4428585"/>
            <a:ext cx="974006" cy="974007"/>
          </a:xfrm>
          <a:prstGeom prst="rect">
            <a:avLst/>
          </a:prstGeom>
          <a:noFill/>
          <a:extLst>
            <a:ext uri="{909E8E84-426E-40DD-AFC4-6F175D3DCCD1}">
              <a14:hiddenFill xmlns:a14="http://schemas.microsoft.com/office/drawing/2010/main">
                <a:solidFill>
                  <a:srgbClr val="FFFFFF"/>
                </a:solidFill>
              </a14:hiddenFill>
            </a:ext>
          </a:extLst>
        </p:spPr>
      </p:pic>
      <p:sp>
        <p:nvSpPr>
          <p:cNvPr id="41" name="TextBox 40"/>
          <p:cNvSpPr txBox="1"/>
          <p:nvPr/>
        </p:nvSpPr>
        <p:spPr>
          <a:xfrm>
            <a:off x="5383714" y="4200409"/>
            <a:ext cx="1552028" cy="1292662"/>
          </a:xfrm>
          <a:prstGeom prst="rect">
            <a:avLst/>
          </a:prstGeom>
          <a:noFill/>
        </p:spPr>
        <p:txBody>
          <a:bodyPr wrap="none" rtlCol="0">
            <a:spAutoFit/>
          </a:bodyPr>
          <a:lstStyle/>
          <a:p>
            <a:r>
              <a:rPr lang="lv-LV" sz="5400" dirty="0" smtClean="0">
                <a:latin typeface="Arial" panose="020B0604020202020204" pitchFamily="34" charset="0"/>
                <a:cs typeface="Arial" panose="020B0604020202020204" pitchFamily="34" charset="0"/>
              </a:rPr>
              <a:t>400</a:t>
            </a:r>
            <a:r>
              <a:rPr lang="lv-LV" sz="6000" dirty="0" smtClean="0">
                <a:solidFill>
                  <a:schemeClr val="tx1"/>
                </a:solidFill>
                <a:latin typeface="Arial" panose="020B0604020202020204" pitchFamily="34" charset="0"/>
                <a:cs typeface="Arial" panose="020B0604020202020204" pitchFamily="34" charset="0"/>
              </a:rPr>
              <a:t> </a:t>
            </a:r>
            <a:endParaRPr lang="lv-LV" sz="2400" dirty="0" smtClean="0">
              <a:solidFill>
                <a:schemeClr val="tx1"/>
              </a:solidFill>
              <a:latin typeface="Arial" panose="020B0604020202020204" pitchFamily="34" charset="0"/>
              <a:cs typeface="Arial" panose="020B0604020202020204" pitchFamily="34" charset="0"/>
            </a:endParaRPr>
          </a:p>
          <a:p>
            <a:endParaRPr lang="lv-LV" dirty="0"/>
          </a:p>
        </p:txBody>
      </p:sp>
      <p:sp>
        <p:nvSpPr>
          <p:cNvPr id="42" name="Rectangle 41"/>
          <p:cNvSpPr/>
          <p:nvPr/>
        </p:nvSpPr>
        <p:spPr>
          <a:xfrm>
            <a:off x="5481929" y="5013460"/>
            <a:ext cx="1120820" cy="369332"/>
          </a:xfrm>
          <a:prstGeom prst="rect">
            <a:avLst/>
          </a:prstGeom>
        </p:spPr>
        <p:txBody>
          <a:bodyPr wrap="none">
            <a:spAutoFit/>
          </a:bodyPr>
          <a:lstStyle/>
          <a:p>
            <a:r>
              <a:rPr lang="lv-LV" b="1" dirty="0" smtClean="0">
                <a:solidFill>
                  <a:schemeClr val="tx1"/>
                </a:solidFill>
                <a:latin typeface="Arial" panose="020B0604020202020204" pitchFamily="34" charset="0"/>
                <a:cs typeface="Arial" panose="020B0604020202020204" pitchFamily="34" charset="0"/>
              </a:rPr>
              <a:t>MILJONI</a:t>
            </a:r>
            <a:endParaRPr lang="lv-LV" b="1" dirty="0"/>
          </a:p>
        </p:txBody>
      </p:sp>
      <p:pic>
        <p:nvPicPr>
          <p:cNvPr id="5136" name="Picture 16" descr="http://pwc.blogs.com/.a/6a00d83451623c69e2014e89c22d4a970d-500wi"/>
          <p:cNvPicPr>
            <a:picLocks noChangeAspect="1" noChangeArrowheads="1"/>
          </p:cNvPicPr>
          <p:nvPr/>
        </p:nvPicPr>
        <p:blipFill>
          <a:blip r:embed="rId11">
            <a:duotone>
              <a:prstClr val="black"/>
              <a:srgbClr val="D9C3A5">
                <a:tint val="50000"/>
                <a:satMod val="180000"/>
              </a:srgbClr>
            </a:duotone>
            <a:extLst>
              <a:ext uri="{28A0092B-C50C-407E-A947-70E740481C1C}">
                <a14:useLocalDpi xmlns:a14="http://schemas.microsoft.com/office/drawing/2010/main" val="0"/>
              </a:ext>
            </a:extLst>
          </a:blip>
          <a:srcRect/>
          <a:stretch>
            <a:fillRect/>
          </a:stretch>
        </p:blipFill>
        <p:spPr bwMode="auto">
          <a:xfrm>
            <a:off x="7437668" y="966055"/>
            <a:ext cx="4762500" cy="2781300"/>
          </a:xfrm>
          <a:prstGeom prst="rect">
            <a:avLst/>
          </a:prstGeom>
          <a:noFill/>
          <a:extLst>
            <a:ext uri="{909E8E84-426E-40DD-AFC4-6F175D3DCCD1}">
              <a14:hiddenFill xmlns:a14="http://schemas.microsoft.com/office/drawing/2010/main">
                <a:solidFill>
                  <a:srgbClr val="FFFFFF"/>
                </a:solidFill>
              </a14:hiddenFill>
            </a:ext>
          </a:extLst>
        </p:spPr>
      </p:pic>
      <p:pic>
        <p:nvPicPr>
          <p:cNvPr id="5138" name="Picture 18" descr="http://cdn.thedailybeast.com/content/dailybeast/articles/2013/06/12/it-s-about-time-united-nations-plans-refugee-camps-for-syrians-in-lebanon/jcr:content/image.img.2000.jpg/1371059561224.cached.jpg"/>
          <p:cNvPicPr>
            <a:picLocks noChangeAspect="1" noChangeArrowheads="1"/>
          </p:cNvPicPr>
          <p:nvPr/>
        </p:nvPicPr>
        <p:blipFill>
          <a:blip r:embed="rId12" cstate="print">
            <a:duotone>
              <a:prstClr val="black"/>
              <a:srgbClr val="D9C3A5">
                <a:tint val="50000"/>
                <a:satMod val="180000"/>
              </a:srgbClr>
            </a:duotone>
            <a:extLst>
              <a:ext uri="{28A0092B-C50C-407E-A947-70E740481C1C}">
                <a14:useLocalDpi xmlns:a14="http://schemas.microsoft.com/office/drawing/2010/main" val="0"/>
              </a:ext>
            </a:extLst>
          </a:blip>
          <a:srcRect/>
          <a:stretch>
            <a:fillRect/>
          </a:stretch>
        </p:blipFill>
        <p:spPr bwMode="auto">
          <a:xfrm>
            <a:off x="7436431" y="3747354"/>
            <a:ext cx="4763738" cy="304879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950478"/>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descr="http://gndr.org/media/k2/items/cache/f5a5c719a0f9b80a2e6100f134c631b9_XL.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331368" y="766845"/>
            <a:ext cx="3113340" cy="3113340"/>
          </a:xfrm>
          <a:prstGeom prst="rect">
            <a:avLst/>
          </a:prstGeom>
          <a:noFill/>
          <a:extLst>
            <a:ext uri="{909E8E84-426E-40DD-AFC4-6F175D3DCCD1}">
              <a14:hiddenFill xmlns:a14="http://schemas.microsoft.com/office/drawing/2010/main">
                <a:solidFill>
                  <a:srgbClr val="FFFFFF"/>
                </a:solidFill>
              </a14:hiddenFill>
            </a:ext>
          </a:extLst>
        </p:spPr>
      </p:pic>
      <p:sp>
        <p:nvSpPr>
          <p:cNvPr id="5" name="Title 1"/>
          <p:cNvSpPr txBox="1">
            <a:spLocks/>
          </p:cNvSpPr>
          <p:nvPr/>
        </p:nvSpPr>
        <p:spPr>
          <a:xfrm>
            <a:off x="1876400" y="4359942"/>
            <a:ext cx="8727431" cy="1006606"/>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lv-LV" sz="4800" dirty="0" smtClean="0">
                <a:latin typeface="GungsuhChe" panose="02030609000101010101" pitchFamily="49" charset="-127"/>
                <a:ea typeface="GungsuhChe" panose="02030609000101010101" pitchFamily="49" charset="-127"/>
                <a:cs typeface="Courier New" panose="02070309020205020404" pitchFamily="49" charset="0"/>
              </a:rPr>
              <a:t>CIK </a:t>
            </a:r>
            <a:r>
              <a:rPr lang="lv-LV" sz="4800" dirty="0" smtClean="0">
                <a:latin typeface="GungsuhChe" panose="02030609000101010101" pitchFamily="49" charset="-127"/>
                <a:ea typeface="GungsuhChe" panose="02030609000101010101" pitchFamily="49" charset="-127"/>
                <a:cs typeface="Courier New" panose="02070309020205020404" pitchFamily="49" charset="0"/>
              </a:rPr>
              <a:t>PAREIZI IR </a:t>
            </a:r>
            <a:r>
              <a:rPr lang="lv-LV" sz="4800" dirty="0" smtClean="0">
                <a:latin typeface="GungsuhChe" panose="02030609000101010101" pitchFamily="49" charset="-127"/>
                <a:ea typeface="GungsuhChe" panose="02030609000101010101" pitchFamily="49" charset="-127"/>
                <a:cs typeface="Courier New" panose="02070309020205020404" pitchFamily="49" charset="0"/>
              </a:rPr>
              <a:t>NEKO NEDARĪT?</a:t>
            </a:r>
            <a:endParaRPr lang="lv-LV" sz="4800" dirty="0">
              <a:latin typeface="GungsuhChe" panose="02030609000101010101" pitchFamily="49" charset="-127"/>
              <a:ea typeface="GungsuhChe" panose="02030609000101010101" pitchFamily="49" charset="-127"/>
              <a:cs typeface="Courier New" panose="02070309020205020404" pitchFamily="49" charset="0"/>
            </a:endParaRPr>
          </a:p>
        </p:txBody>
      </p:sp>
    </p:spTree>
    <p:extLst>
      <p:ext uri="{BB962C8B-B14F-4D97-AF65-F5344CB8AC3E}">
        <p14:creationId xmlns:p14="http://schemas.microsoft.com/office/powerpoint/2010/main" val="3590993942"/>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319705" y="1086101"/>
            <a:ext cx="12000631" cy="5771899"/>
          </a:xfrm>
          <a:prstGeom prst="rect">
            <a:avLst/>
          </a:prstGeom>
        </p:spPr>
      </p:pic>
      <p:sp>
        <p:nvSpPr>
          <p:cNvPr id="5" name="Title 1"/>
          <p:cNvSpPr>
            <a:spLocks noGrp="1"/>
          </p:cNvSpPr>
          <p:nvPr>
            <p:ph type="title"/>
          </p:nvPr>
        </p:nvSpPr>
        <p:spPr>
          <a:xfrm>
            <a:off x="1109274" y="-101929"/>
            <a:ext cx="10515600" cy="1325563"/>
          </a:xfrm>
        </p:spPr>
        <p:txBody>
          <a:bodyPr/>
          <a:lstStyle/>
          <a:p>
            <a:r>
              <a:rPr lang="lv-LV" dirty="0" smtClean="0">
                <a:latin typeface="GungsuhChe" panose="02030609000101010101" pitchFamily="49" charset="-127"/>
                <a:ea typeface="GungsuhChe" panose="02030609000101010101" pitchFamily="49" charset="-127"/>
                <a:cs typeface="Courier New" panose="02070309020205020404" pitchFamily="49" charset="0"/>
              </a:rPr>
              <a:t>10 GADI KOPŠ VIDUSSKOLAS</a:t>
            </a:r>
            <a:endParaRPr lang="lv-LV" dirty="0"/>
          </a:p>
        </p:txBody>
      </p:sp>
      <p:pic>
        <p:nvPicPr>
          <p:cNvPr id="6" name="Picture 2" descr="http://i.istockimg.com/file_thumbview_approve/35615872/3/stock-illustration-35615872-earth-cartoon-hand-drawn.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0228" y="0"/>
            <a:ext cx="939046" cy="934104"/>
          </a:xfrm>
          <a:prstGeom prst="rect">
            <a:avLst/>
          </a:prstGeom>
          <a:noFill/>
          <a:extLst>
            <a:ext uri="{909E8E84-426E-40DD-AFC4-6F175D3DCCD1}">
              <a14:hiddenFill xmlns:a14="http://schemas.microsoft.com/office/drawing/2010/main">
                <a:solidFill>
                  <a:srgbClr val="FFFFFF"/>
                </a:solidFill>
              </a14:hiddenFill>
            </a:ext>
          </a:extLst>
        </p:spPr>
      </p:pic>
      <p:cxnSp>
        <p:nvCxnSpPr>
          <p:cNvPr id="8" name="Straight Connector 7"/>
          <p:cNvCxnSpPr/>
          <p:nvPr/>
        </p:nvCxnSpPr>
        <p:spPr>
          <a:xfrm flipH="1">
            <a:off x="5438275" y="2043113"/>
            <a:ext cx="595813" cy="299034"/>
          </a:xfrm>
          <a:prstGeom prst="line">
            <a:avLst/>
          </a:prstGeom>
          <a:ln w="25400">
            <a:solidFill>
              <a:srgbClr val="FF0000"/>
            </a:solidFill>
            <a:tailEnd type="stealth"/>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a:xfrm>
            <a:off x="5438274" y="2342147"/>
            <a:ext cx="1267326" cy="1668379"/>
          </a:xfrm>
          <a:prstGeom prst="line">
            <a:avLst/>
          </a:prstGeom>
          <a:ln w="25400">
            <a:solidFill>
              <a:srgbClr val="FF0000"/>
            </a:solidFill>
            <a:tailEnd type="stealth"/>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a:xfrm flipH="1" flipV="1">
            <a:off x="6071937" y="2043113"/>
            <a:ext cx="633664" cy="1928938"/>
          </a:xfrm>
          <a:prstGeom prst="line">
            <a:avLst/>
          </a:prstGeom>
          <a:ln w="25400">
            <a:solidFill>
              <a:srgbClr val="FF0000"/>
            </a:solidFill>
            <a:tailEnd type="stealth"/>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a:xfrm flipH="1">
            <a:off x="2270760" y="2043113"/>
            <a:ext cx="3763330" cy="684847"/>
          </a:xfrm>
          <a:prstGeom prst="line">
            <a:avLst/>
          </a:prstGeom>
          <a:ln w="25400">
            <a:solidFill>
              <a:srgbClr val="FF0000"/>
            </a:solidFill>
            <a:tailEnd type="stealth"/>
          </a:ln>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p:nvCxnSpPr>
        <p:spPr>
          <a:xfrm>
            <a:off x="2270761" y="2727960"/>
            <a:ext cx="137159" cy="1775460"/>
          </a:xfrm>
          <a:prstGeom prst="line">
            <a:avLst/>
          </a:prstGeom>
          <a:ln w="25400">
            <a:solidFill>
              <a:srgbClr val="FF0000"/>
            </a:solidFill>
            <a:tailEnd type="stealth"/>
          </a:ln>
        </p:spPr>
        <p:style>
          <a:lnRef idx="1">
            <a:schemeClr val="accent1"/>
          </a:lnRef>
          <a:fillRef idx="0">
            <a:schemeClr val="accent1"/>
          </a:fillRef>
          <a:effectRef idx="0">
            <a:schemeClr val="accent1"/>
          </a:effectRef>
          <a:fontRef idx="minor">
            <a:schemeClr val="tx1"/>
          </a:fontRef>
        </p:style>
      </p:cxnSp>
      <p:cxnSp>
        <p:nvCxnSpPr>
          <p:cNvPr id="26" name="Straight Connector 25"/>
          <p:cNvCxnSpPr/>
          <p:nvPr/>
        </p:nvCxnSpPr>
        <p:spPr>
          <a:xfrm flipV="1">
            <a:off x="2407920" y="2829099"/>
            <a:ext cx="178944" cy="1613362"/>
          </a:xfrm>
          <a:prstGeom prst="line">
            <a:avLst/>
          </a:prstGeom>
          <a:ln w="25400">
            <a:solidFill>
              <a:srgbClr val="FF0000"/>
            </a:solidFill>
            <a:tailEnd type="stealth"/>
          </a:ln>
        </p:spPr>
        <p:style>
          <a:lnRef idx="1">
            <a:schemeClr val="accent1"/>
          </a:lnRef>
          <a:fillRef idx="0">
            <a:schemeClr val="accent1"/>
          </a:fillRef>
          <a:effectRef idx="0">
            <a:schemeClr val="accent1"/>
          </a:effectRef>
          <a:fontRef idx="minor">
            <a:schemeClr val="tx1"/>
          </a:fontRef>
        </p:style>
      </p:cxnSp>
      <p:cxnSp>
        <p:nvCxnSpPr>
          <p:cNvPr id="30" name="Straight Connector 29"/>
          <p:cNvCxnSpPr/>
          <p:nvPr/>
        </p:nvCxnSpPr>
        <p:spPr>
          <a:xfrm>
            <a:off x="2621153" y="2829099"/>
            <a:ext cx="37974" cy="718340"/>
          </a:xfrm>
          <a:prstGeom prst="line">
            <a:avLst/>
          </a:prstGeom>
          <a:ln w="25400">
            <a:solidFill>
              <a:srgbClr val="FF0000"/>
            </a:solidFill>
            <a:headEnd type="stealth"/>
            <a:tailEnd type="stealth"/>
          </a:ln>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p:nvCxnSpPr>
        <p:spPr>
          <a:xfrm>
            <a:off x="2586864" y="2829099"/>
            <a:ext cx="7319136" cy="1831801"/>
          </a:xfrm>
          <a:prstGeom prst="line">
            <a:avLst/>
          </a:prstGeom>
          <a:ln w="25400">
            <a:solidFill>
              <a:srgbClr val="FF0000"/>
            </a:solidFill>
            <a:headEnd type="none"/>
            <a:tailEnd type="stealth"/>
          </a:ln>
        </p:spPr>
        <p:style>
          <a:lnRef idx="1">
            <a:schemeClr val="accent1"/>
          </a:lnRef>
          <a:fillRef idx="0">
            <a:schemeClr val="accent1"/>
          </a:fillRef>
          <a:effectRef idx="0">
            <a:schemeClr val="accent1"/>
          </a:effectRef>
          <a:fontRef idx="minor">
            <a:schemeClr val="tx1"/>
          </a:fontRef>
        </p:style>
      </p:cxnSp>
      <p:cxnSp>
        <p:nvCxnSpPr>
          <p:cNvPr id="44" name="Straight Connector 43"/>
          <p:cNvCxnSpPr/>
          <p:nvPr/>
        </p:nvCxnSpPr>
        <p:spPr>
          <a:xfrm flipH="1" flipV="1">
            <a:off x="6071937" y="2043113"/>
            <a:ext cx="3801177" cy="2617788"/>
          </a:xfrm>
          <a:prstGeom prst="line">
            <a:avLst/>
          </a:prstGeom>
          <a:ln w="25400">
            <a:solidFill>
              <a:srgbClr val="FF0000"/>
            </a:solidFill>
            <a:headEnd type="none"/>
            <a:tailEnd type="stealth"/>
          </a:ln>
        </p:spPr>
        <p:style>
          <a:lnRef idx="1">
            <a:schemeClr val="accent1"/>
          </a:lnRef>
          <a:fillRef idx="0">
            <a:schemeClr val="accent1"/>
          </a:fillRef>
          <a:effectRef idx="0">
            <a:schemeClr val="accent1"/>
          </a:effectRef>
          <a:fontRef idx="minor">
            <a:schemeClr val="tx1"/>
          </a:fontRef>
        </p:style>
      </p:cxnSp>
      <p:cxnSp>
        <p:nvCxnSpPr>
          <p:cNvPr id="48" name="Straight Connector 47"/>
          <p:cNvCxnSpPr/>
          <p:nvPr/>
        </p:nvCxnSpPr>
        <p:spPr>
          <a:xfrm flipH="1">
            <a:off x="5302449" y="2043112"/>
            <a:ext cx="731639" cy="1967414"/>
          </a:xfrm>
          <a:prstGeom prst="line">
            <a:avLst/>
          </a:prstGeom>
          <a:ln w="25400">
            <a:solidFill>
              <a:srgbClr val="FF0000"/>
            </a:solidFill>
            <a:headEnd type="none"/>
            <a:tailEnd type="stealt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9457776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up)">
                                      <p:cBhvr>
                                        <p:cTn id="7" dur="2000"/>
                                        <p:tgtEl>
                                          <p:spTgt spid="8"/>
                                        </p:tgtEl>
                                      </p:cBhvr>
                                    </p:animEffect>
                                  </p:childTnLst>
                                </p:cTn>
                              </p:par>
                            </p:childTnLst>
                          </p:cTn>
                        </p:par>
                        <p:par>
                          <p:cTn id="8" fill="hold">
                            <p:stCondLst>
                              <p:cond delay="2000"/>
                            </p:stCondLst>
                            <p:childTnLst>
                              <p:par>
                                <p:cTn id="9" presetID="22" presetClass="entr" presetSubtype="1" fill="hold" nodeType="afterEffect">
                                  <p:stCondLst>
                                    <p:cond delay="0"/>
                                  </p:stCondLst>
                                  <p:childTnLst>
                                    <p:set>
                                      <p:cBhvr>
                                        <p:cTn id="10" dur="1" fill="hold">
                                          <p:stCondLst>
                                            <p:cond delay="0"/>
                                          </p:stCondLst>
                                        </p:cTn>
                                        <p:tgtEl>
                                          <p:spTgt spid="10"/>
                                        </p:tgtEl>
                                        <p:attrNameLst>
                                          <p:attrName>style.visibility</p:attrName>
                                        </p:attrNameLst>
                                      </p:cBhvr>
                                      <p:to>
                                        <p:strVal val="visible"/>
                                      </p:to>
                                    </p:set>
                                    <p:animEffect transition="in" filter="wipe(up)">
                                      <p:cBhvr>
                                        <p:cTn id="11" dur="2000"/>
                                        <p:tgtEl>
                                          <p:spTgt spid="10"/>
                                        </p:tgtEl>
                                      </p:cBhvr>
                                    </p:animEffect>
                                  </p:childTnLst>
                                </p:cTn>
                              </p:par>
                            </p:childTnLst>
                          </p:cTn>
                        </p:par>
                        <p:par>
                          <p:cTn id="12" fill="hold">
                            <p:stCondLst>
                              <p:cond delay="4000"/>
                            </p:stCondLst>
                            <p:childTnLst>
                              <p:par>
                                <p:cTn id="13" presetID="22" presetClass="entr" presetSubtype="4" fill="hold" nodeType="afterEffect">
                                  <p:stCondLst>
                                    <p:cond delay="0"/>
                                  </p:stCondLst>
                                  <p:childTnLst>
                                    <p:set>
                                      <p:cBhvr>
                                        <p:cTn id="14" dur="1" fill="hold">
                                          <p:stCondLst>
                                            <p:cond delay="0"/>
                                          </p:stCondLst>
                                        </p:cTn>
                                        <p:tgtEl>
                                          <p:spTgt spid="13"/>
                                        </p:tgtEl>
                                        <p:attrNameLst>
                                          <p:attrName>style.visibility</p:attrName>
                                        </p:attrNameLst>
                                      </p:cBhvr>
                                      <p:to>
                                        <p:strVal val="visible"/>
                                      </p:to>
                                    </p:set>
                                    <p:animEffect transition="in" filter="wipe(down)">
                                      <p:cBhvr>
                                        <p:cTn id="15" dur="2000"/>
                                        <p:tgtEl>
                                          <p:spTgt spid="13"/>
                                        </p:tgtEl>
                                      </p:cBhvr>
                                    </p:animEffect>
                                  </p:childTnLst>
                                </p:cTn>
                              </p:par>
                            </p:childTnLst>
                          </p:cTn>
                        </p:par>
                        <p:par>
                          <p:cTn id="16" fill="hold">
                            <p:stCondLst>
                              <p:cond delay="6000"/>
                            </p:stCondLst>
                            <p:childTnLst>
                              <p:par>
                                <p:cTn id="17" presetID="22" presetClass="entr" presetSubtype="1" fill="hold" nodeType="afterEffect">
                                  <p:stCondLst>
                                    <p:cond delay="0"/>
                                  </p:stCondLst>
                                  <p:childTnLst>
                                    <p:set>
                                      <p:cBhvr>
                                        <p:cTn id="18" dur="1" fill="hold">
                                          <p:stCondLst>
                                            <p:cond delay="0"/>
                                          </p:stCondLst>
                                        </p:cTn>
                                        <p:tgtEl>
                                          <p:spTgt spid="19"/>
                                        </p:tgtEl>
                                        <p:attrNameLst>
                                          <p:attrName>style.visibility</p:attrName>
                                        </p:attrNameLst>
                                      </p:cBhvr>
                                      <p:to>
                                        <p:strVal val="visible"/>
                                      </p:to>
                                    </p:set>
                                    <p:animEffect transition="in" filter="wipe(up)">
                                      <p:cBhvr>
                                        <p:cTn id="19" dur="2000"/>
                                        <p:tgtEl>
                                          <p:spTgt spid="19"/>
                                        </p:tgtEl>
                                      </p:cBhvr>
                                    </p:animEffect>
                                  </p:childTnLst>
                                </p:cTn>
                              </p:par>
                            </p:childTnLst>
                          </p:cTn>
                        </p:par>
                        <p:par>
                          <p:cTn id="20" fill="hold">
                            <p:stCondLst>
                              <p:cond delay="8000"/>
                            </p:stCondLst>
                            <p:childTnLst>
                              <p:par>
                                <p:cTn id="21" presetID="22" presetClass="entr" presetSubtype="1" fill="hold" nodeType="afterEffect">
                                  <p:stCondLst>
                                    <p:cond delay="0"/>
                                  </p:stCondLst>
                                  <p:childTnLst>
                                    <p:set>
                                      <p:cBhvr>
                                        <p:cTn id="22" dur="1" fill="hold">
                                          <p:stCondLst>
                                            <p:cond delay="0"/>
                                          </p:stCondLst>
                                        </p:cTn>
                                        <p:tgtEl>
                                          <p:spTgt spid="23"/>
                                        </p:tgtEl>
                                        <p:attrNameLst>
                                          <p:attrName>style.visibility</p:attrName>
                                        </p:attrNameLst>
                                      </p:cBhvr>
                                      <p:to>
                                        <p:strVal val="visible"/>
                                      </p:to>
                                    </p:set>
                                    <p:animEffect transition="in" filter="wipe(up)">
                                      <p:cBhvr>
                                        <p:cTn id="23" dur="2000"/>
                                        <p:tgtEl>
                                          <p:spTgt spid="23"/>
                                        </p:tgtEl>
                                      </p:cBhvr>
                                    </p:animEffect>
                                  </p:childTnLst>
                                </p:cTn>
                              </p:par>
                            </p:childTnLst>
                          </p:cTn>
                        </p:par>
                        <p:par>
                          <p:cTn id="24" fill="hold">
                            <p:stCondLst>
                              <p:cond delay="10000"/>
                            </p:stCondLst>
                            <p:childTnLst>
                              <p:par>
                                <p:cTn id="25" presetID="22" presetClass="entr" presetSubtype="4" fill="hold" nodeType="afterEffect">
                                  <p:stCondLst>
                                    <p:cond delay="0"/>
                                  </p:stCondLst>
                                  <p:childTnLst>
                                    <p:set>
                                      <p:cBhvr>
                                        <p:cTn id="26" dur="1" fill="hold">
                                          <p:stCondLst>
                                            <p:cond delay="0"/>
                                          </p:stCondLst>
                                        </p:cTn>
                                        <p:tgtEl>
                                          <p:spTgt spid="26"/>
                                        </p:tgtEl>
                                        <p:attrNameLst>
                                          <p:attrName>style.visibility</p:attrName>
                                        </p:attrNameLst>
                                      </p:cBhvr>
                                      <p:to>
                                        <p:strVal val="visible"/>
                                      </p:to>
                                    </p:set>
                                    <p:animEffect transition="in" filter="wipe(down)">
                                      <p:cBhvr>
                                        <p:cTn id="27" dur="2000"/>
                                        <p:tgtEl>
                                          <p:spTgt spid="26"/>
                                        </p:tgtEl>
                                      </p:cBhvr>
                                    </p:animEffect>
                                  </p:childTnLst>
                                </p:cTn>
                              </p:par>
                            </p:childTnLst>
                          </p:cTn>
                        </p:par>
                        <p:par>
                          <p:cTn id="28" fill="hold">
                            <p:stCondLst>
                              <p:cond delay="12000"/>
                            </p:stCondLst>
                            <p:childTnLst>
                              <p:par>
                                <p:cTn id="29" presetID="22" presetClass="entr" presetSubtype="1" fill="hold" nodeType="afterEffect">
                                  <p:stCondLst>
                                    <p:cond delay="0"/>
                                  </p:stCondLst>
                                  <p:childTnLst>
                                    <p:set>
                                      <p:cBhvr>
                                        <p:cTn id="30" dur="1" fill="hold">
                                          <p:stCondLst>
                                            <p:cond delay="0"/>
                                          </p:stCondLst>
                                        </p:cTn>
                                        <p:tgtEl>
                                          <p:spTgt spid="30"/>
                                        </p:tgtEl>
                                        <p:attrNameLst>
                                          <p:attrName>style.visibility</p:attrName>
                                        </p:attrNameLst>
                                      </p:cBhvr>
                                      <p:to>
                                        <p:strVal val="visible"/>
                                      </p:to>
                                    </p:set>
                                    <p:animEffect transition="in" filter="wipe(up)">
                                      <p:cBhvr>
                                        <p:cTn id="31" dur="2000"/>
                                        <p:tgtEl>
                                          <p:spTgt spid="30"/>
                                        </p:tgtEl>
                                      </p:cBhvr>
                                    </p:animEffect>
                                  </p:childTnLst>
                                </p:cTn>
                              </p:par>
                            </p:childTnLst>
                          </p:cTn>
                        </p:par>
                        <p:par>
                          <p:cTn id="32" fill="hold">
                            <p:stCondLst>
                              <p:cond delay="14000"/>
                            </p:stCondLst>
                            <p:childTnLst>
                              <p:par>
                                <p:cTn id="33" presetID="22" presetClass="entr" presetSubtype="1" fill="hold" nodeType="afterEffect">
                                  <p:stCondLst>
                                    <p:cond delay="0"/>
                                  </p:stCondLst>
                                  <p:childTnLst>
                                    <p:set>
                                      <p:cBhvr>
                                        <p:cTn id="34" dur="1" fill="hold">
                                          <p:stCondLst>
                                            <p:cond delay="0"/>
                                          </p:stCondLst>
                                        </p:cTn>
                                        <p:tgtEl>
                                          <p:spTgt spid="40"/>
                                        </p:tgtEl>
                                        <p:attrNameLst>
                                          <p:attrName>style.visibility</p:attrName>
                                        </p:attrNameLst>
                                      </p:cBhvr>
                                      <p:to>
                                        <p:strVal val="visible"/>
                                      </p:to>
                                    </p:set>
                                    <p:animEffect transition="in" filter="wipe(up)">
                                      <p:cBhvr>
                                        <p:cTn id="35" dur="2000"/>
                                        <p:tgtEl>
                                          <p:spTgt spid="40"/>
                                        </p:tgtEl>
                                      </p:cBhvr>
                                    </p:animEffect>
                                  </p:childTnLst>
                                </p:cTn>
                              </p:par>
                            </p:childTnLst>
                          </p:cTn>
                        </p:par>
                        <p:par>
                          <p:cTn id="36" fill="hold">
                            <p:stCondLst>
                              <p:cond delay="16000"/>
                            </p:stCondLst>
                            <p:childTnLst>
                              <p:par>
                                <p:cTn id="37" presetID="22" presetClass="entr" presetSubtype="4" fill="hold" nodeType="afterEffect">
                                  <p:stCondLst>
                                    <p:cond delay="0"/>
                                  </p:stCondLst>
                                  <p:childTnLst>
                                    <p:set>
                                      <p:cBhvr>
                                        <p:cTn id="38" dur="1" fill="hold">
                                          <p:stCondLst>
                                            <p:cond delay="0"/>
                                          </p:stCondLst>
                                        </p:cTn>
                                        <p:tgtEl>
                                          <p:spTgt spid="44"/>
                                        </p:tgtEl>
                                        <p:attrNameLst>
                                          <p:attrName>style.visibility</p:attrName>
                                        </p:attrNameLst>
                                      </p:cBhvr>
                                      <p:to>
                                        <p:strVal val="visible"/>
                                      </p:to>
                                    </p:set>
                                    <p:animEffect transition="in" filter="wipe(down)">
                                      <p:cBhvr>
                                        <p:cTn id="39" dur="2000"/>
                                        <p:tgtEl>
                                          <p:spTgt spid="44"/>
                                        </p:tgtEl>
                                      </p:cBhvr>
                                    </p:animEffect>
                                  </p:childTnLst>
                                </p:cTn>
                              </p:par>
                            </p:childTnLst>
                          </p:cTn>
                        </p:par>
                        <p:par>
                          <p:cTn id="40" fill="hold">
                            <p:stCondLst>
                              <p:cond delay="18000"/>
                            </p:stCondLst>
                            <p:childTnLst>
                              <p:par>
                                <p:cTn id="41" presetID="22" presetClass="entr" presetSubtype="1" fill="hold" nodeType="afterEffect">
                                  <p:stCondLst>
                                    <p:cond delay="0"/>
                                  </p:stCondLst>
                                  <p:childTnLst>
                                    <p:set>
                                      <p:cBhvr>
                                        <p:cTn id="42" dur="1" fill="hold">
                                          <p:stCondLst>
                                            <p:cond delay="0"/>
                                          </p:stCondLst>
                                        </p:cTn>
                                        <p:tgtEl>
                                          <p:spTgt spid="48"/>
                                        </p:tgtEl>
                                        <p:attrNameLst>
                                          <p:attrName>style.visibility</p:attrName>
                                        </p:attrNameLst>
                                      </p:cBhvr>
                                      <p:to>
                                        <p:strVal val="visible"/>
                                      </p:to>
                                    </p:set>
                                    <p:animEffect transition="in" filter="wipe(up)">
                                      <p:cBhvr>
                                        <p:cTn id="43" dur="2000"/>
                                        <p:tgtEl>
                                          <p:spTgt spid="4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319705" y="1086101"/>
            <a:ext cx="12000631" cy="5771899"/>
          </a:xfrm>
          <a:prstGeom prst="rect">
            <a:avLst/>
          </a:prstGeom>
        </p:spPr>
      </p:pic>
      <p:sp>
        <p:nvSpPr>
          <p:cNvPr id="5" name="Title 1"/>
          <p:cNvSpPr>
            <a:spLocks noGrp="1"/>
          </p:cNvSpPr>
          <p:nvPr>
            <p:ph type="title"/>
          </p:nvPr>
        </p:nvSpPr>
        <p:spPr>
          <a:xfrm>
            <a:off x="1109274" y="-101929"/>
            <a:ext cx="10515600" cy="1325563"/>
          </a:xfrm>
        </p:spPr>
        <p:txBody>
          <a:bodyPr/>
          <a:lstStyle/>
          <a:p>
            <a:r>
              <a:rPr lang="lv-LV" dirty="0" smtClean="0">
                <a:latin typeface="GungsuhChe" panose="02030609000101010101" pitchFamily="49" charset="-127"/>
                <a:ea typeface="GungsuhChe" panose="02030609000101010101" pitchFamily="49" charset="-127"/>
                <a:cs typeface="Courier New" panose="02070309020205020404" pitchFamily="49" charset="0"/>
              </a:rPr>
              <a:t>LAIKS CEĻOT</a:t>
            </a:r>
            <a:endParaRPr lang="lv-LV" dirty="0"/>
          </a:p>
        </p:txBody>
      </p:sp>
      <p:pic>
        <p:nvPicPr>
          <p:cNvPr id="6" name="Picture 2" descr="http://i.istockimg.com/file_thumbview_approve/35615872/3/stock-illustration-35615872-earth-cartoon-hand-drawn.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0228" y="0"/>
            <a:ext cx="939046" cy="934104"/>
          </a:xfrm>
          <a:prstGeom prst="rect">
            <a:avLst/>
          </a:prstGeom>
          <a:noFill/>
          <a:extLst>
            <a:ext uri="{909E8E84-426E-40DD-AFC4-6F175D3DCCD1}">
              <a14:hiddenFill xmlns:a14="http://schemas.microsoft.com/office/drawing/2010/main">
                <a:solidFill>
                  <a:srgbClr val="FFFFFF"/>
                </a:solidFill>
              </a14:hiddenFill>
            </a:ext>
          </a:extLst>
        </p:spPr>
      </p:pic>
      <p:sp>
        <p:nvSpPr>
          <p:cNvPr id="7" name="Line Callout 2 (Accent Bar) 6"/>
          <p:cNvSpPr/>
          <p:nvPr/>
        </p:nvSpPr>
        <p:spPr>
          <a:xfrm>
            <a:off x="3390900" y="4654800"/>
            <a:ext cx="1231900" cy="463300"/>
          </a:xfrm>
          <a:prstGeom prst="accentCallout2">
            <a:avLst>
              <a:gd name="adj1" fmla="val 61887"/>
              <a:gd name="adj2" fmla="val -5654"/>
              <a:gd name="adj3" fmla="val 22671"/>
              <a:gd name="adj4" fmla="val -55952"/>
              <a:gd name="adj5" fmla="val -48285"/>
              <a:gd name="adj6" fmla="val -75239"/>
            </a:avLst>
          </a:prstGeom>
          <a:solidFill>
            <a:schemeClr val="accent4">
              <a:lumMod val="75000"/>
            </a:schemeClr>
          </a:solidFill>
          <a:ln>
            <a:solidFill>
              <a:schemeClr val="accent4">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lv-LV" dirty="0" smtClean="0"/>
              <a:t>EKVADORA</a:t>
            </a:r>
            <a:endParaRPr lang="lv-LV" dirty="0"/>
          </a:p>
        </p:txBody>
      </p:sp>
      <p:sp>
        <p:nvSpPr>
          <p:cNvPr id="18" name="Line Callout 2 (Accent Bar) 17"/>
          <p:cNvSpPr/>
          <p:nvPr/>
        </p:nvSpPr>
        <p:spPr>
          <a:xfrm>
            <a:off x="2952750" y="2799033"/>
            <a:ext cx="1054100" cy="397333"/>
          </a:xfrm>
          <a:prstGeom prst="accentCallout2">
            <a:avLst>
              <a:gd name="adj1" fmla="val 61887"/>
              <a:gd name="adj2" fmla="val -5654"/>
              <a:gd name="adj3" fmla="val -9292"/>
              <a:gd name="adj4" fmla="val -58362"/>
              <a:gd name="adj5" fmla="val 22034"/>
              <a:gd name="adj6" fmla="val -102950"/>
            </a:avLst>
          </a:prstGeom>
          <a:solidFill>
            <a:schemeClr val="tx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lv-LV" dirty="0" smtClean="0"/>
              <a:t>ASV</a:t>
            </a:r>
            <a:endParaRPr lang="lv-LV" dirty="0"/>
          </a:p>
        </p:txBody>
      </p:sp>
      <p:sp>
        <p:nvSpPr>
          <p:cNvPr id="20" name="Line Callout 2 (Accent Bar) 19"/>
          <p:cNvSpPr/>
          <p:nvPr/>
        </p:nvSpPr>
        <p:spPr>
          <a:xfrm>
            <a:off x="7226300" y="3972050"/>
            <a:ext cx="1079500" cy="479335"/>
          </a:xfrm>
          <a:prstGeom prst="accentCallout2">
            <a:avLst>
              <a:gd name="adj1" fmla="val 61887"/>
              <a:gd name="adj2" fmla="val -5654"/>
              <a:gd name="adj3" fmla="val 51816"/>
              <a:gd name="adj4" fmla="val -30070"/>
              <a:gd name="adj5" fmla="val 10004"/>
              <a:gd name="adj6" fmla="val -49357"/>
            </a:avLst>
          </a:prstGeom>
          <a:solidFill>
            <a:schemeClr val="accent6">
              <a:lumMod val="50000"/>
            </a:schemeClr>
          </a:solidFill>
          <a:ln>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lv-LV" dirty="0" smtClean="0"/>
              <a:t>ETIOPIJA</a:t>
            </a:r>
            <a:endParaRPr lang="lv-LV" dirty="0"/>
          </a:p>
        </p:txBody>
      </p:sp>
      <p:sp>
        <p:nvSpPr>
          <p:cNvPr id="21" name="Line Callout 2 (Accent Bar) 20"/>
          <p:cNvSpPr/>
          <p:nvPr/>
        </p:nvSpPr>
        <p:spPr>
          <a:xfrm>
            <a:off x="10545374" y="3561481"/>
            <a:ext cx="1392626" cy="693019"/>
          </a:xfrm>
          <a:prstGeom prst="accentCallout2">
            <a:avLst>
              <a:gd name="adj1" fmla="val 61887"/>
              <a:gd name="adj2" fmla="val -5654"/>
              <a:gd name="adj3" fmla="val 118054"/>
              <a:gd name="adj4" fmla="val -41835"/>
              <a:gd name="adj5" fmla="val 152327"/>
              <a:gd name="adj6" fmla="val -48884"/>
            </a:avLst>
          </a:prstGeom>
          <a:solidFill>
            <a:schemeClr val="bg2">
              <a:lumMod val="10000"/>
            </a:schemeClr>
          </a:solidFill>
          <a:ln>
            <a:solidFill>
              <a:schemeClr val="tx1">
                <a:lumMod val="85000"/>
                <a:lumOff val="1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lv-LV" dirty="0" smtClean="0"/>
              <a:t>AUSTRUM-</a:t>
            </a:r>
          </a:p>
          <a:p>
            <a:pPr algn="ctr"/>
            <a:r>
              <a:rPr lang="lv-LV" dirty="0" smtClean="0"/>
              <a:t>TIMORA</a:t>
            </a:r>
            <a:endParaRPr lang="lv-LV" dirty="0"/>
          </a:p>
        </p:txBody>
      </p:sp>
      <p:sp>
        <p:nvSpPr>
          <p:cNvPr id="22" name="Line Callout 2 (Accent Bar) 21"/>
          <p:cNvSpPr/>
          <p:nvPr/>
        </p:nvSpPr>
        <p:spPr>
          <a:xfrm>
            <a:off x="6748074" y="1223634"/>
            <a:ext cx="1392626" cy="479689"/>
          </a:xfrm>
          <a:prstGeom prst="accentCallout2">
            <a:avLst>
              <a:gd name="adj1" fmla="val 61887"/>
              <a:gd name="adj2" fmla="val -5654"/>
              <a:gd name="adj3" fmla="val 118054"/>
              <a:gd name="adj4" fmla="val -41835"/>
              <a:gd name="adj5" fmla="val 152327"/>
              <a:gd name="adj6" fmla="val -48884"/>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lv-LV" dirty="0" smtClean="0"/>
              <a:t>LATVIJA</a:t>
            </a:r>
            <a:endParaRPr lang="lv-LV" dirty="0"/>
          </a:p>
        </p:txBody>
      </p:sp>
      <p:sp>
        <p:nvSpPr>
          <p:cNvPr id="24" name="Line Callout 2 (Accent Bar) 23"/>
          <p:cNvSpPr/>
          <p:nvPr/>
        </p:nvSpPr>
        <p:spPr>
          <a:xfrm>
            <a:off x="5566763" y="4254500"/>
            <a:ext cx="1079500" cy="479335"/>
          </a:xfrm>
          <a:prstGeom prst="accentCallout2">
            <a:avLst>
              <a:gd name="adj1" fmla="val 61887"/>
              <a:gd name="adj2" fmla="val -5654"/>
              <a:gd name="adj3" fmla="val 8099"/>
              <a:gd name="adj4" fmla="val -14188"/>
              <a:gd name="adj5" fmla="val -69481"/>
              <a:gd name="adj6" fmla="val -24651"/>
            </a:avLst>
          </a:prstGeom>
          <a:solidFill>
            <a:srgbClr val="FF0000"/>
          </a:solidFill>
          <a:ln>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lv-LV" dirty="0" smtClean="0"/>
              <a:t>TOGO</a:t>
            </a:r>
            <a:endParaRPr lang="lv-LV" dirty="0"/>
          </a:p>
        </p:txBody>
      </p:sp>
    </p:spTree>
    <p:extLst>
      <p:ext uri="{BB962C8B-B14F-4D97-AF65-F5344CB8AC3E}">
        <p14:creationId xmlns:p14="http://schemas.microsoft.com/office/powerpoint/2010/main" val="2499547360"/>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Image result for forums kubs"/>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41318" y="-36998"/>
            <a:ext cx="6613068" cy="4410865"/>
          </a:xfrm>
          <a:prstGeom prst="rect">
            <a:avLst/>
          </a:prstGeom>
          <a:noFill/>
          <a:extLst>
            <a:ext uri="{909E8E84-426E-40DD-AFC4-6F175D3DCCD1}">
              <a14:hiddenFill xmlns:a14="http://schemas.microsoft.com/office/drawing/2010/main">
                <a:solidFill>
                  <a:srgbClr val="FFFFFF"/>
                </a:solidFill>
              </a14:hiddenFill>
            </a:ext>
          </a:extLst>
        </p:spPr>
      </p:pic>
      <p:pic>
        <p:nvPicPr>
          <p:cNvPr id="4108" name="Picture 12" descr="https://lh6.googleusercontent.com/-58LRavHYXEE/SDNXENEMQBI/AAAAAAAABMg/LtodcQpgg8Y5YYF4RCavepY6HdMnYaALgCL0B/w765-h509-no/LU%2BKubs%2B2007%2B022.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05996" y="-115768"/>
            <a:ext cx="6727322" cy="4476088"/>
          </a:xfrm>
          <a:prstGeom prst="rect">
            <a:avLst/>
          </a:prstGeom>
          <a:noFill/>
          <a:extLst>
            <a:ext uri="{909E8E84-426E-40DD-AFC4-6F175D3DCCD1}">
              <a14:hiddenFill xmlns:a14="http://schemas.microsoft.com/office/drawing/2010/main">
                <a:solidFill>
                  <a:srgbClr val="FFFFFF"/>
                </a:solidFill>
              </a14:hiddenFill>
            </a:ext>
          </a:extLst>
        </p:spPr>
      </p:pic>
      <p:sp>
        <p:nvSpPr>
          <p:cNvPr id="6" name="Rectangle 5"/>
          <p:cNvSpPr/>
          <p:nvPr/>
        </p:nvSpPr>
        <p:spPr>
          <a:xfrm>
            <a:off x="0" y="4325256"/>
            <a:ext cx="12192000" cy="2532744"/>
          </a:xfrm>
          <a:prstGeom prst="rect">
            <a:avLst/>
          </a:prstGeom>
          <a:pattFill prst="smConfetti">
            <a:fgClr>
              <a:schemeClr val="tx2"/>
            </a:fgClr>
            <a:bgClr>
              <a:schemeClr val="tx1"/>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v-LV"/>
          </a:p>
        </p:txBody>
      </p:sp>
      <p:cxnSp>
        <p:nvCxnSpPr>
          <p:cNvPr id="9" name="Straight Connector 8"/>
          <p:cNvCxnSpPr/>
          <p:nvPr/>
        </p:nvCxnSpPr>
        <p:spPr>
          <a:xfrm flipV="1">
            <a:off x="9054060" y="2968052"/>
            <a:ext cx="4202243" cy="3889948"/>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a:xfrm flipV="1">
            <a:off x="9206460" y="3120452"/>
            <a:ext cx="4202243" cy="3889948"/>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a:xfrm flipV="1">
            <a:off x="9358860" y="3272852"/>
            <a:ext cx="4202243" cy="3889948"/>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a:xfrm flipV="1">
            <a:off x="9511260" y="3425252"/>
            <a:ext cx="4202243" cy="3889948"/>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a:xfrm flipV="1">
            <a:off x="9663660" y="3577652"/>
            <a:ext cx="4202243" cy="3889948"/>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7" name="TextBox 6"/>
          <p:cNvSpPr txBox="1"/>
          <p:nvPr/>
        </p:nvSpPr>
        <p:spPr>
          <a:xfrm>
            <a:off x="10388555" y="3900141"/>
            <a:ext cx="1564852" cy="523220"/>
          </a:xfrm>
          <a:prstGeom prst="rect">
            <a:avLst/>
          </a:prstGeom>
          <a:noFill/>
        </p:spPr>
        <p:txBody>
          <a:bodyPr wrap="none" rtlCol="0">
            <a:spAutoFit/>
          </a:bodyPr>
          <a:lstStyle/>
          <a:p>
            <a:r>
              <a:rPr lang="lv-LV" sz="2800" dirty="0" smtClean="0">
                <a:solidFill>
                  <a:schemeClr val="bg1"/>
                </a:solidFill>
                <a:effectLst>
                  <a:outerShdw blurRad="38100" dist="38100" dir="2700000" algn="tl">
                    <a:srgbClr val="000000">
                      <a:alpha val="43137"/>
                    </a:srgbClr>
                  </a:outerShdw>
                </a:effectLst>
                <a:latin typeface="Aharoni" panose="02010803020104030203" pitchFamily="2" charset="-79"/>
                <a:cs typeface="Aharoni" panose="02010803020104030203" pitchFamily="2" charset="-79"/>
              </a:rPr>
              <a:t>LATVIJA</a:t>
            </a:r>
            <a:endParaRPr lang="lv-LV" sz="3200" dirty="0">
              <a:solidFill>
                <a:schemeClr val="bg1"/>
              </a:solidFill>
              <a:effectLst>
                <a:outerShdw blurRad="38100" dist="38100" dir="2700000" algn="tl">
                  <a:srgbClr val="000000">
                    <a:alpha val="43137"/>
                  </a:srgbClr>
                </a:outerShdw>
              </a:effectLst>
              <a:latin typeface="Aharoni" panose="02010803020104030203" pitchFamily="2" charset="-79"/>
              <a:cs typeface="Aharoni" panose="02010803020104030203" pitchFamily="2" charset="-79"/>
            </a:endParaRPr>
          </a:p>
        </p:txBody>
      </p:sp>
      <p:pic>
        <p:nvPicPr>
          <p:cNvPr id="4102" name="Picture 6" descr="http://flagpedia.net/data/flags/ultra/lv.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9817802" y="3986593"/>
            <a:ext cx="613011" cy="306506"/>
          </a:xfrm>
          <a:prstGeom prst="rect">
            <a:avLst/>
          </a:prstGeom>
          <a:noFill/>
          <a:extLst>
            <a:ext uri="{909E8E84-426E-40DD-AFC4-6F175D3DCCD1}">
              <a14:hiddenFill xmlns:a14="http://schemas.microsoft.com/office/drawing/2010/main">
                <a:solidFill>
                  <a:srgbClr val="FFFFFF"/>
                </a:solidFill>
              </a14:hiddenFill>
            </a:ext>
          </a:extLst>
        </p:spPr>
      </p:pic>
      <p:sp>
        <p:nvSpPr>
          <p:cNvPr id="25" name="Rectangle 24"/>
          <p:cNvSpPr/>
          <p:nvPr/>
        </p:nvSpPr>
        <p:spPr>
          <a:xfrm>
            <a:off x="655255" y="5050607"/>
            <a:ext cx="11411133" cy="769441"/>
          </a:xfrm>
          <a:prstGeom prst="rect">
            <a:avLst/>
          </a:prstGeom>
        </p:spPr>
        <p:txBody>
          <a:bodyPr wrap="square">
            <a:spAutoFit/>
          </a:bodyPr>
          <a:lstStyle/>
          <a:p>
            <a:pPr algn="ctr"/>
            <a:r>
              <a:rPr lang="lv-LV" sz="4400" dirty="0" smtClean="0">
                <a:solidFill>
                  <a:schemeClr val="bg1"/>
                </a:solidFill>
                <a:latin typeface="GungsuhChe" panose="02030609000101010101" pitchFamily="49" charset="-127"/>
                <a:ea typeface="GungsuhChe" panose="02030609000101010101" pitchFamily="49" charset="-127"/>
              </a:rPr>
              <a:t>NAV LAIKA DARĪT TO PAŠU. </a:t>
            </a:r>
            <a:endParaRPr lang="lv-LV" sz="7200" dirty="0">
              <a:solidFill>
                <a:schemeClr val="bg1"/>
              </a:solidFill>
              <a:latin typeface="GungsuhChe" panose="02030609000101010101" pitchFamily="49" charset="-127"/>
              <a:ea typeface="GungsuhChe" panose="02030609000101010101" pitchFamily="49" charset="-127"/>
            </a:endParaRPr>
          </a:p>
        </p:txBody>
      </p:sp>
    </p:spTree>
    <p:extLst>
      <p:ext uri="{BB962C8B-B14F-4D97-AF65-F5344CB8AC3E}">
        <p14:creationId xmlns:p14="http://schemas.microsoft.com/office/powerpoint/2010/main" val="800796718"/>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0" y="21961"/>
            <a:ext cx="12192000" cy="6836039"/>
          </a:xfrm>
          <a:prstGeom prst="rect">
            <a:avLst/>
          </a:prstGeom>
          <a:pattFill prst="smConfetti">
            <a:fgClr>
              <a:schemeClr val="tx2"/>
            </a:fgClr>
            <a:bgClr>
              <a:schemeClr val="tx1"/>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v-LV"/>
          </a:p>
        </p:txBody>
      </p:sp>
      <p:sp>
        <p:nvSpPr>
          <p:cNvPr id="2" name="Title 1"/>
          <p:cNvSpPr>
            <a:spLocks noGrp="1"/>
          </p:cNvSpPr>
          <p:nvPr>
            <p:ph type="title"/>
          </p:nvPr>
        </p:nvSpPr>
        <p:spPr/>
        <p:txBody>
          <a:bodyPr/>
          <a:lstStyle/>
          <a:p>
            <a:endParaRPr lang="lv-LV"/>
          </a:p>
        </p:txBody>
      </p:sp>
      <p:sp>
        <p:nvSpPr>
          <p:cNvPr id="3" name="Content Placeholder 2"/>
          <p:cNvSpPr>
            <a:spLocks noGrp="1"/>
          </p:cNvSpPr>
          <p:nvPr>
            <p:ph idx="1"/>
          </p:nvPr>
        </p:nvSpPr>
        <p:spPr/>
        <p:txBody>
          <a:bodyPr/>
          <a:lstStyle/>
          <a:p>
            <a:endParaRPr lang="lv-LV" dirty="0"/>
          </a:p>
        </p:txBody>
      </p:sp>
      <p:pic>
        <p:nvPicPr>
          <p:cNvPr id="1028" name="Picture 4" descr="Image result for Addis Ababa"/>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942871" y="-54981"/>
            <a:ext cx="6277635" cy="4173959"/>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https://scontent-arn2-1.xx.fbcdn.net/v/t34.0-12/12319236_10153268760878595_1607743610_n.jpg?oh=148c1661e5cfabbe7e0ab718039d0c7c&amp;oe=58A8D386"/>
          <p:cNvPicPr>
            <a:picLocks noChangeAspect="1" noChangeArrowheads="1"/>
          </p:cNvPicPr>
          <p:nvPr/>
        </p:nvPicPr>
        <p:blipFill rotWithShape="1">
          <a:blip r:embed="rId4">
            <a:extLst>
              <a:ext uri="{BEBA8EAE-BF5A-486C-A8C5-ECC9F3942E4B}">
                <a14:imgProps xmlns:a14="http://schemas.microsoft.com/office/drawing/2010/main">
                  <a14:imgLayer r:embed="rId5">
                    <a14:imgEffect>
                      <a14:brightnessContrast bright="20000" contrast="20000"/>
                    </a14:imgEffect>
                  </a14:imgLayer>
                </a14:imgProps>
              </a:ext>
              <a:ext uri="{28A0092B-C50C-407E-A947-70E740481C1C}">
                <a14:useLocalDpi xmlns:a14="http://schemas.microsoft.com/office/drawing/2010/main" val="0"/>
              </a:ext>
            </a:extLst>
          </a:blip>
          <a:srcRect b="4814"/>
          <a:stretch/>
        </p:blipFill>
        <p:spPr bwMode="auto">
          <a:xfrm>
            <a:off x="0" y="-38247"/>
            <a:ext cx="5942871" cy="4160081"/>
          </a:xfrm>
          <a:prstGeom prst="rect">
            <a:avLst/>
          </a:prstGeom>
          <a:noFill/>
          <a:extLst>
            <a:ext uri="{909E8E84-426E-40DD-AFC4-6F175D3DCCD1}">
              <a14:hiddenFill xmlns:a14="http://schemas.microsoft.com/office/drawing/2010/main">
                <a:solidFill>
                  <a:srgbClr val="FFFFFF"/>
                </a:solidFill>
              </a14:hiddenFill>
            </a:ext>
          </a:extLst>
        </p:spPr>
      </p:pic>
      <p:sp>
        <p:nvSpPr>
          <p:cNvPr id="8" name="TextBox 7"/>
          <p:cNvSpPr txBox="1"/>
          <p:nvPr/>
        </p:nvSpPr>
        <p:spPr>
          <a:xfrm>
            <a:off x="2957624" y="5074418"/>
            <a:ext cx="2759089" cy="830997"/>
          </a:xfrm>
          <a:prstGeom prst="rect">
            <a:avLst/>
          </a:prstGeom>
          <a:noFill/>
        </p:spPr>
        <p:txBody>
          <a:bodyPr wrap="none" rtlCol="0">
            <a:spAutoFit/>
          </a:bodyPr>
          <a:lstStyle/>
          <a:p>
            <a:r>
              <a:rPr lang="lv-LV" sz="4800" dirty="0" smtClean="0">
                <a:solidFill>
                  <a:schemeClr val="bg1"/>
                </a:solidFill>
                <a:effectLst>
                  <a:outerShdw blurRad="38100" dist="38100" dir="2700000" algn="tl">
                    <a:srgbClr val="000000">
                      <a:alpha val="43137"/>
                    </a:srgbClr>
                  </a:outerShdw>
                </a:effectLst>
                <a:latin typeface="Aharoni" panose="02010803020104030203" pitchFamily="2" charset="-79"/>
                <a:cs typeface="Aharoni" panose="02010803020104030203" pitchFamily="2" charset="-79"/>
              </a:rPr>
              <a:t>ETIOPIJA</a:t>
            </a:r>
            <a:endParaRPr lang="lv-LV" sz="6600" dirty="0">
              <a:solidFill>
                <a:schemeClr val="bg1"/>
              </a:solidFill>
              <a:effectLst>
                <a:outerShdw blurRad="38100" dist="38100" dir="2700000" algn="tl">
                  <a:srgbClr val="000000">
                    <a:alpha val="43137"/>
                  </a:srgbClr>
                </a:outerShdw>
              </a:effectLst>
              <a:latin typeface="Aharoni" panose="02010803020104030203" pitchFamily="2" charset="-79"/>
              <a:cs typeface="Aharoni" panose="02010803020104030203" pitchFamily="2" charset="-79"/>
            </a:endParaRPr>
          </a:p>
        </p:txBody>
      </p:sp>
      <p:pic>
        <p:nvPicPr>
          <p:cNvPr id="9" name="Picture 2" descr="https://upload.wikimedia.org/wikipedia/commons/thumb/7/71/Flag_of_Ethiopia.svg/2000px-Flag_of_Ethiopia.svg.png"/>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1422429" y="5074418"/>
            <a:ext cx="1488068" cy="744034"/>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2" descr="Related image"/>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0131803" y="-56706"/>
            <a:ext cx="2088703" cy="2088704"/>
          </a:xfrm>
          <a:prstGeom prst="rect">
            <a:avLst/>
          </a:prstGeom>
          <a:noFill/>
          <a:extLst>
            <a:ext uri="{909E8E84-426E-40DD-AFC4-6F175D3DCCD1}">
              <a14:hiddenFill xmlns:a14="http://schemas.microsoft.com/office/drawing/2010/main">
                <a:solidFill>
                  <a:srgbClr val="FFFFFF"/>
                </a:solidFill>
              </a14:hiddenFill>
            </a:ext>
          </a:extLst>
        </p:spPr>
      </p:pic>
      <p:sp>
        <p:nvSpPr>
          <p:cNvPr id="11" name="TextBox 10"/>
          <p:cNvSpPr txBox="1"/>
          <p:nvPr/>
        </p:nvSpPr>
        <p:spPr>
          <a:xfrm>
            <a:off x="7351690" y="4619166"/>
            <a:ext cx="4533421" cy="1569660"/>
          </a:xfrm>
          <a:prstGeom prst="rect">
            <a:avLst/>
          </a:prstGeom>
          <a:noFill/>
        </p:spPr>
        <p:txBody>
          <a:bodyPr wrap="none" rtlCol="0">
            <a:spAutoFit/>
          </a:bodyPr>
          <a:lstStyle/>
          <a:p>
            <a:r>
              <a:rPr lang="lv-LV" sz="3200" b="1" dirty="0" smtClean="0">
                <a:solidFill>
                  <a:schemeClr val="bg1"/>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Iedzīvotāji</a:t>
            </a:r>
            <a:r>
              <a:rPr lang="lv-LV" sz="3200" dirty="0" smtClean="0">
                <a:solidFill>
                  <a:schemeClr val="bg1"/>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 89 miljoni</a:t>
            </a:r>
          </a:p>
          <a:p>
            <a:r>
              <a:rPr lang="lv-LV" sz="3200" b="1" dirty="0" smtClean="0">
                <a:solidFill>
                  <a:schemeClr val="bg1"/>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Reģions</a:t>
            </a:r>
            <a:r>
              <a:rPr lang="lv-LV" sz="3200" dirty="0" smtClean="0">
                <a:solidFill>
                  <a:schemeClr val="bg1"/>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 </a:t>
            </a:r>
            <a:r>
              <a:rPr lang="lv-LV" sz="3200" dirty="0" err="1" smtClean="0">
                <a:solidFill>
                  <a:schemeClr val="bg1"/>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Austrumāfrika</a:t>
            </a:r>
            <a:endParaRPr lang="lv-LV" sz="3200" dirty="0" smtClean="0">
              <a:solidFill>
                <a:schemeClr val="bg1"/>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a:p>
            <a:r>
              <a:rPr lang="lv-LV" sz="3200" b="1" dirty="0" smtClean="0">
                <a:solidFill>
                  <a:schemeClr val="bg1"/>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Valoda</a:t>
            </a:r>
            <a:r>
              <a:rPr lang="lv-LV" sz="3200" dirty="0" smtClean="0">
                <a:solidFill>
                  <a:schemeClr val="bg1"/>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 </a:t>
            </a:r>
            <a:r>
              <a:rPr lang="lv-LV" sz="3200" dirty="0" err="1" smtClean="0">
                <a:solidFill>
                  <a:schemeClr val="bg1"/>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Amhāru</a:t>
            </a:r>
            <a:endParaRPr lang="lv-LV" sz="3200" dirty="0">
              <a:solidFill>
                <a:schemeClr val="bg1"/>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168466911"/>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p:cNvPicPr>
          <p:nvPr>
            <p:custDataLst>
              <p:tags r:id="rId1"/>
            </p:custDataLst>
          </p:nvPr>
        </p:nvPicPr>
        <p:blipFill>
          <a:blip r:embed="rId4">
            <a:extLst>
              <a:ext uri="{28A0092B-C50C-407E-A947-70E740481C1C}">
                <a14:useLocalDpi xmlns:a14="http://schemas.microsoft.com/office/drawing/2010/main" val="0"/>
              </a:ext>
            </a:extLst>
          </a:blip>
          <a:stretch>
            <a:fillRect/>
          </a:stretch>
        </p:blipFill>
        <p:spPr>
          <a:xfrm>
            <a:off x="254000" y="254000"/>
            <a:ext cx="11684000" cy="6350000"/>
          </a:xfrm>
          <a:prstGeom prst="rect">
            <a:avLst/>
          </a:prstGeom>
        </p:spPr>
      </p:pic>
    </p:spTree>
    <p:extLst>
      <p:ext uri="{BB962C8B-B14F-4D97-AF65-F5344CB8AC3E}">
        <p14:creationId xmlns:p14="http://schemas.microsoft.com/office/powerpoint/2010/main" val="182456615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p:cNvPicPr>
            <a:picLocks noChangeAspect="1"/>
          </p:cNvPicPr>
          <p:nvPr/>
        </p:nvPicPr>
        <p:blipFill>
          <a:blip r:embed="rId3" cstate="print">
            <a:extLst>
              <a:ext uri="{BEBA8EAE-BF5A-486C-A8C5-ECC9F3942E4B}">
                <a14:imgProps xmlns:a14="http://schemas.microsoft.com/office/drawing/2010/main">
                  <a14:imgLayer r:embed="rId4">
                    <a14:imgEffect>
                      <a14:brightnessContrast contrast="40000"/>
                    </a14:imgEffect>
                  </a14:imgLayer>
                </a14:imgProps>
              </a:ext>
              <a:ext uri="{28A0092B-C50C-407E-A947-70E740481C1C}">
                <a14:useLocalDpi xmlns:a14="http://schemas.microsoft.com/office/drawing/2010/main" val="0"/>
              </a:ext>
            </a:extLst>
          </a:blip>
          <a:stretch>
            <a:fillRect/>
          </a:stretch>
        </p:blipFill>
        <p:spPr>
          <a:xfrm>
            <a:off x="0" y="0"/>
            <a:ext cx="6195935" cy="4646951"/>
          </a:xfrm>
          <a:prstGeom prst="rect">
            <a:avLst/>
          </a:prstGeom>
        </p:spPr>
      </p:pic>
      <p:pic>
        <p:nvPicPr>
          <p:cNvPr id="16" name="Picture 15"/>
          <p:cNvPicPr>
            <a:picLocks noChangeAspect="1"/>
          </p:cNvPicPr>
          <p:nvPr/>
        </p:nvPicPr>
        <p:blipFill>
          <a:blip r:embed="rId5" cstate="print">
            <a:extLst>
              <a:ext uri="{BEBA8EAE-BF5A-486C-A8C5-ECC9F3942E4B}">
                <a14:imgProps xmlns:a14="http://schemas.microsoft.com/office/drawing/2010/main">
                  <a14:imgLayer r:embed="rId6">
                    <a14:imgEffect>
                      <a14:brightnessContrast bright="20000" contrast="20000"/>
                    </a14:imgEffect>
                  </a14:imgLayer>
                </a14:imgProps>
              </a:ext>
              <a:ext uri="{28A0092B-C50C-407E-A947-70E740481C1C}">
                <a14:useLocalDpi xmlns:a14="http://schemas.microsoft.com/office/drawing/2010/main" val="0"/>
              </a:ext>
            </a:extLst>
          </a:blip>
          <a:stretch>
            <a:fillRect/>
          </a:stretch>
        </p:blipFill>
        <p:spPr>
          <a:xfrm>
            <a:off x="6179624" y="0"/>
            <a:ext cx="6053672" cy="4540253"/>
          </a:xfrm>
          <a:prstGeom prst="rect">
            <a:avLst/>
          </a:prstGeom>
        </p:spPr>
      </p:pic>
      <p:sp>
        <p:nvSpPr>
          <p:cNvPr id="7" name="TextBox 6"/>
          <p:cNvSpPr txBox="1"/>
          <p:nvPr/>
        </p:nvSpPr>
        <p:spPr>
          <a:xfrm>
            <a:off x="10305873" y="3884831"/>
            <a:ext cx="1686680" cy="523220"/>
          </a:xfrm>
          <a:prstGeom prst="rect">
            <a:avLst/>
          </a:prstGeom>
          <a:noFill/>
        </p:spPr>
        <p:txBody>
          <a:bodyPr wrap="none" rtlCol="0">
            <a:spAutoFit/>
          </a:bodyPr>
          <a:lstStyle/>
          <a:p>
            <a:r>
              <a:rPr lang="lv-LV" sz="2800" dirty="0" smtClean="0">
                <a:solidFill>
                  <a:schemeClr val="bg1"/>
                </a:solidFill>
                <a:effectLst>
                  <a:outerShdw blurRad="38100" dist="38100" dir="2700000" algn="tl">
                    <a:srgbClr val="000000">
                      <a:alpha val="43137"/>
                    </a:srgbClr>
                  </a:outerShdw>
                </a:effectLst>
                <a:latin typeface="Aharoni" panose="02010803020104030203" pitchFamily="2" charset="-79"/>
                <a:cs typeface="Aharoni" panose="02010803020104030203" pitchFamily="2" charset="-79"/>
              </a:rPr>
              <a:t>ETIOPIJA</a:t>
            </a:r>
            <a:endParaRPr lang="lv-LV" sz="3200" dirty="0">
              <a:solidFill>
                <a:schemeClr val="bg1"/>
              </a:solidFill>
              <a:effectLst>
                <a:outerShdw blurRad="38100" dist="38100" dir="2700000" algn="tl">
                  <a:srgbClr val="000000">
                    <a:alpha val="43137"/>
                  </a:srgbClr>
                </a:outerShdw>
              </a:effectLst>
              <a:latin typeface="Aharoni" panose="02010803020104030203" pitchFamily="2" charset="-79"/>
              <a:cs typeface="Aharoni" panose="02010803020104030203" pitchFamily="2" charset="-79"/>
            </a:endParaRPr>
          </a:p>
        </p:txBody>
      </p:sp>
      <p:pic>
        <p:nvPicPr>
          <p:cNvPr id="7170" name="Picture 2" descr="https://upload.wikimedia.org/wikipedia/commons/thumb/7/71/Flag_of_Ethiopia.svg/2000px-Flag_of_Ethiopia.svg.png"/>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9663660" y="3980198"/>
            <a:ext cx="638590" cy="319295"/>
          </a:xfrm>
          <a:prstGeom prst="rect">
            <a:avLst/>
          </a:prstGeom>
          <a:noFill/>
          <a:extLst>
            <a:ext uri="{909E8E84-426E-40DD-AFC4-6F175D3DCCD1}">
              <a14:hiddenFill xmlns:a14="http://schemas.microsoft.com/office/drawing/2010/main">
                <a:solidFill>
                  <a:srgbClr val="FFFFFF"/>
                </a:solidFill>
              </a14:hiddenFill>
            </a:ext>
          </a:extLst>
        </p:spPr>
      </p:pic>
      <p:sp>
        <p:nvSpPr>
          <p:cNvPr id="19" name="Rectangle 18"/>
          <p:cNvSpPr/>
          <p:nvPr/>
        </p:nvSpPr>
        <p:spPr>
          <a:xfrm>
            <a:off x="0" y="4379535"/>
            <a:ext cx="12192000" cy="2532744"/>
          </a:xfrm>
          <a:prstGeom prst="rect">
            <a:avLst/>
          </a:prstGeom>
          <a:pattFill prst="smConfetti">
            <a:fgClr>
              <a:schemeClr val="tx2"/>
            </a:fgClr>
            <a:bgClr>
              <a:schemeClr val="tx1"/>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v-LV"/>
          </a:p>
        </p:txBody>
      </p:sp>
      <p:cxnSp>
        <p:nvCxnSpPr>
          <p:cNvPr id="9" name="Straight Connector 8"/>
          <p:cNvCxnSpPr/>
          <p:nvPr/>
        </p:nvCxnSpPr>
        <p:spPr>
          <a:xfrm flipV="1">
            <a:off x="9054060" y="2968052"/>
            <a:ext cx="4202243" cy="3889948"/>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a:xfrm flipV="1">
            <a:off x="9418820" y="3044252"/>
            <a:ext cx="4202243" cy="3889948"/>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a:xfrm flipV="1">
            <a:off x="9358860" y="3272852"/>
            <a:ext cx="4202243" cy="3889948"/>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a:xfrm flipV="1">
            <a:off x="9511260" y="3425252"/>
            <a:ext cx="4202243" cy="3889948"/>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a:xfrm flipV="1">
            <a:off x="9663660" y="3577652"/>
            <a:ext cx="4202243" cy="3889948"/>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10" name="Rectangle 9"/>
          <p:cNvSpPr/>
          <p:nvPr/>
        </p:nvSpPr>
        <p:spPr>
          <a:xfrm>
            <a:off x="581420" y="4875551"/>
            <a:ext cx="11411133" cy="1015663"/>
          </a:xfrm>
          <a:prstGeom prst="rect">
            <a:avLst/>
          </a:prstGeom>
        </p:spPr>
        <p:txBody>
          <a:bodyPr wrap="square">
            <a:spAutoFit/>
          </a:bodyPr>
          <a:lstStyle/>
          <a:p>
            <a:pPr algn="ctr"/>
            <a:r>
              <a:rPr lang="lv-LV" sz="6000" dirty="0" smtClean="0">
                <a:solidFill>
                  <a:schemeClr val="bg1"/>
                </a:solidFill>
                <a:latin typeface="GungsuhChe" panose="02030609000101010101" pitchFamily="49" charset="-127"/>
                <a:ea typeface="GungsuhChe" panose="02030609000101010101" pitchFamily="49" charset="-127"/>
              </a:rPr>
              <a:t>Piecu sekunžu likums</a:t>
            </a:r>
            <a:endParaRPr lang="lv-LV" sz="9600" dirty="0">
              <a:solidFill>
                <a:schemeClr val="bg1"/>
              </a:solidFill>
              <a:latin typeface="GungsuhChe" panose="02030609000101010101" pitchFamily="49" charset="-127"/>
              <a:ea typeface="GungsuhChe" panose="02030609000101010101" pitchFamily="49" charset="-127"/>
            </a:endParaRPr>
          </a:p>
        </p:txBody>
      </p:sp>
    </p:spTree>
    <p:extLst>
      <p:ext uri="{BB962C8B-B14F-4D97-AF65-F5344CB8AC3E}">
        <p14:creationId xmlns:p14="http://schemas.microsoft.com/office/powerpoint/2010/main" val="1165109045"/>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0" y="21961"/>
            <a:ext cx="12192000" cy="6836039"/>
          </a:xfrm>
          <a:prstGeom prst="rect">
            <a:avLst/>
          </a:prstGeom>
          <a:pattFill prst="smConfetti">
            <a:fgClr>
              <a:schemeClr val="tx2"/>
            </a:fgClr>
            <a:bgClr>
              <a:schemeClr val="tx1"/>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v-LV"/>
          </a:p>
        </p:txBody>
      </p:sp>
      <p:sp>
        <p:nvSpPr>
          <p:cNvPr id="2" name="Title 1"/>
          <p:cNvSpPr>
            <a:spLocks noGrp="1"/>
          </p:cNvSpPr>
          <p:nvPr>
            <p:ph type="title"/>
          </p:nvPr>
        </p:nvSpPr>
        <p:spPr/>
        <p:txBody>
          <a:bodyPr/>
          <a:lstStyle/>
          <a:p>
            <a:endParaRPr lang="lv-LV"/>
          </a:p>
        </p:txBody>
      </p:sp>
      <p:sp>
        <p:nvSpPr>
          <p:cNvPr id="3" name="Content Placeholder 2"/>
          <p:cNvSpPr>
            <a:spLocks noGrp="1"/>
          </p:cNvSpPr>
          <p:nvPr>
            <p:ph idx="1"/>
          </p:nvPr>
        </p:nvSpPr>
        <p:spPr/>
        <p:txBody>
          <a:bodyPr/>
          <a:lstStyle/>
          <a:p>
            <a:endParaRPr lang="lv-LV" dirty="0"/>
          </a:p>
        </p:txBody>
      </p:sp>
      <p:pic>
        <p:nvPicPr>
          <p:cNvPr id="4" name="Picture 2" descr="Related imag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131803" y="-56706"/>
            <a:ext cx="2088703" cy="2088704"/>
          </a:xfrm>
          <a:prstGeom prst="rect">
            <a:avLst/>
          </a:prstGeom>
          <a:noFill/>
          <a:extLst>
            <a:ext uri="{909E8E84-426E-40DD-AFC4-6F175D3DCCD1}">
              <a14:hiddenFill xmlns:a14="http://schemas.microsoft.com/office/drawing/2010/main">
                <a:solidFill>
                  <a:srgbClr val="FFFFFF"/>
                </a:solidFill>
              </a14:hiddenFill>
            </a:ext>
          </a:extLst>
        </p:spPr>
      </p:pic>
      <p:sp>
        <p:nvSpPr>
          <p:cNvPr id="11" name="TextBox 10"/>
          <p:cNvSpPr txBox="1"/>
          <p:nvPr/>
        </p:nvSpPr>
        <p:spPr>
          <a:xfrm>
            <a:off x="7351690" y="4619166"/>
            <a:ext cx="4714752" cy="1569660"/>
          </a:xfrm>
          <a:prstGeom prst="rect">
            <a:avLst/>
          </a:prstGeom>
          <a:noFill/>
        </p:spPr>
        <p:txBody>
          <a:bodyPr wrap="none" rtlCol="0">
            <a:spAutoFit/>
          </a:bodyPr>
          <a:lstStyle/>
          <a:p>
            <a:r>
              <a:rPr lang="lv-LV" sz="3200" b="1" dirty="0" smtClean="0">
                <a:solidFill>
                  <a:schemeClr val="bg1"/>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Iedzīvotāji</a:t>
            </a:r>
            <a:r>
              <a:rPr lang="lv-LV" sz="3200" dirty="0" smtClean="0">
                <a:solidFill>
                  <a:schemeClr val="bg1"/>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 318 miljoni</a:t>
            </a:r>
          </a:p>
          <a:p>
            <a:r>
              <a:rPr lang="lv-LV" sz="3200" b="1" dirty="0" smtClean="0">
                <a:solidFill>
                  <a:schemeClr val="bg1"/>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Reģions</a:t>
            </a:r>
            <a:r>
              <a:rPr lang="lv-LV" sz="3200" dirty="0" smtClean="0">
                <a:solidFill>
                  <a:schemeClr val="bg1"/>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 Ziemeļamerika</a:t>
            </a:r>
          </a:p>
          <a:p>
            <a:r>
              <a:rPr lang="lv-LV" sz="3200" b="1" dirty="0" smtClean="0">
                <a:solidFill>
                  <a:schemeClr val="bg1"/>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Valoda</a:t>
            </a:r>
            <a:r>
              <a:rPr lang="lv-LV" sz="3200" dirty="0" smtClean="0">
                <a:solidFill>
                  <a:schemeClr val="bg1"/>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 Nav</a:t>
            </a:r>
            <a:endParaRPr lang="lv-LV" sz="3200" dirty="0">
              <a:solidFill>
                <a:schemeClr val="bg1"/>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p:txBody>
      </p:sp>
      <p:sp>
        <p:nvSpPr>
          <p:cNvPr id="12" name="TextBox 11"/>
          <p:cNvSpPr txBox="1"/>
          <p:nvPr/>
        </p:nvSpPr>
        <p:spPr>
          <a:xfrm>
            <a:off x="3679906" y="4936399"/>
            <a:ext cx="1404552" cy="830997"/>
          </a:xfrm>
          <a:prstGeom prst="rect">
            <a:avLst/>
          </a:prstGeom>
          <a:noFill/>
        </p:spPr>
        <p:txBody>
          <a:bodyPr wrap="none" rtlCol="0">
            <a:spAutoFit/>
          </a:bodyPr>
          <a:lstStyle/>
          <a:p>
            <a:r>
              <a:rPr lang="lv-LV" sz="4800" dirty="0" smtClean="0">
                <a:solidFill>
                  <a:schemeClr val="bg1"/>
                </a:solidFill>
                <a:effectLst>
                  <a:outerShdw blurRad="38100" dist="38100" dir="2700000" algn="tl">
                    <a:srgbClr val="000000">
                      <a:alpha val="43137"/>
                    </a:srgbClr>
                  </a:outerShdw>
                </a:effectLst>
                <a:latin typeface="Aharoni" panose="02010803020104030203" pitchFamily="2" charset="-79"/>
                <a:cs typeface="Aharoni" panose="02010803020104030203" pitchFamily="2" charset="-79"/>
              </a:rPr>
              <a:t>ASV</a:t>
            </a:r>
            <a:endParaRPr lang="lv-LV" sz="4800" dirty="0">
              <a:solidFill>
                <a:schemeClr val="bg1"/>
              </a:solidFill>
              <a:effectLst>
                <a:outerShdw blurRad="38100" dist="38100" dir="2700000" algn="tl">
                  <a:srgbClr val="000000">
                    <a:alpha val="43137"/>
                  </a:srgbClr>
                </a:outerShdw>
              </a:effectLst>
              <a:latin typeface="Aharoni" panose="02010803020104030203" pitchFamily="2" charset="-79"/>
              <a:cs typeface="Aharoni" panose="02010803020104030203" pitchFamily="2" charset="-79"/>
            </a:endParaRPr>
          </a:p>
        </p:txBody>
      </p:sp>
      <p:pic>
        <p:nvPicPr>
          <p:cNvPr id="13" name="Picture 16" descr="File:Flag of the United States.sv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657082" y="4901502"/>
            <a:ext cx="1744401" cy="917992"/>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descr="Image may contain: 3 people"/>
          <p:cNvPicPr>
            <a:picLocks noChangeAspect="1" noChangeArrowheads="1"/>
          </p:cNvPicPr>
          <p:nvPr/>
        </p:nvPicPr>
        <p:blipFill rotWithShape="1">
          <a:blip r:embed="rId5">
            <a:extLst>
              <a:ext uri="{BEBA8EAE-BF5A-486C-A8C5-ECC9F3942E4B}">
                <a14:imgProps xmlns:a14="http://schemas.microsoft.com/office/drawing/2010/main">
                  <a14:imgLayer r:embed="rId6">
                    <a14:imgEffect>
                      <a14:brightnessContrast contrast="20000"/>
                    </a14:imgEffect>
                  </a14:imgLayer>
                </a14:imgProps>
              </a:ext>
              <a:ext uri="{28A0092B-C50C-407E-A947-70E740481C1C}">
                <a14:useLocalDpi xmlns:a14="http://schemas.microsoft.com/office/drawing/2010/main" val="0"/>
              </a:ext>
            </a:extLst>
          </a:blip>
          <a:srcRect t="11398" b="14468"/>
          <a:stretch/>
        </p:blipFill>
        <p:spPr bwMode="auto">
          <a:xfrm>
            <a:off x="5084459" y="-68569"/>
            <a:ext cx="7945742" cy="4210979"/>
          </a:xfrm>
          <a:prstGeom prst="rect">
            <a:avLst/>
          </a:prstGeom>
          <a:noFill/>
          <a:extLst>
            <a:ext uri="{909E8E84-426E-40DD-AFC4-6F175D3DCCD1}">
              <a14:hiddenFill xmlns:a14="http://schemas.microsoft.com/office/drawing/2010/main">
                <a:solidFill>
                  <a:srgbClr val="FFFFFF"/>
                </a:solidFill>
              </a14:hiddenFill>
            </a:ext>
          </a:extLst>
        </p:spPr>
      </p:pic>
      <p:pic>
        <p:nvPicPr>
          <p:cNvPr id="2050" name="Picture 2" descr="New York City USA city street road people traffic lights cars taxi"/>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237957" y="-56707"/>
            <a:ext cx="7428553" cy="417856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27000159"/>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p:cNvPicPr>
          <p:nvPr>
            <p:custDataLst>
              <p:tags r:id="rId1"/>
            </p:custDataLst>
          </p:nvPr>
        </p:nvPicPr>
        <p:blipFill>
          <a:blip r:embed="rId4">
            <a:extLst>
              <a:ext uri="{28A0092B-C50C-407E-A947-70E740481C1C}">
                <a14:useLocalDpi xmlns:a14="http://schemas.microsoft.com/office/drawing/2010/main" val="0"/>
              </a:ext>
            </a:extLst>
          </a:blip>
          <a:stretch>
            <a:fillRect/>
          </a:stretch>
        </p:blipFill>
        <p:spPr>
          <a:xfrm>
            <a:off x="254000" y="254000"/>
            <a:ext cx="11684000" cy="6350000"/>
          </a:xfrm>
          <a:prstGeom prst="rect">
            <a:avLst/>
          </a:prstGeom>
        </p:spPr>
      </p:pic>
    </p:spTree>
    <p:extLst>
      <p:ext uri="{BB962C8B-B14F-4D97-AF65-F5344CB8AC3E}">
        <p14:creationId xmlns:p14="http://schemas.microsoft.com/office/powerpoint/2010/main" val="352786845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cstate="print">
            <a:extLst>
              <a:ext uri="{BEBA8EAE-BF5A-486C-A8C5-ECC9F3942E4B}">
                <a14:imgProps xmlns:a14="http://schemas.microsoft.com/office/drawing/2010/main">
                  <a14:imgLayer r:embed="rId4">
                    <a14:imgEffect>
                      <a14:brightnessContrast bright="20000"/>
                    </a14:imgEffect>
                  </a14:imgLayer>
                </a14:imgProps>
              </a:ext>
              <a:ext uri="{28A0092B-C50C-407E-A947-70E740481C1C}">
                <a14:useLocalDpi xmlns:a14="http://schemas.microsoft.com/office/drawing/2010/main" val="0"/>
              </a:ext>
            </a:extLst>
          </a:blip>
          <a:stretch>
            <a:fillRect/>
          </a:stretch>
        </p:blipFill>
        <p:spPr>
          <a:xfrm>
            <a:off x="-41962" y="-2613089"/>
            <a:ext cx="5609834" cy="8469749"/>
          </a:xfrm>
          <a:prstGeom prst="rect">
            <a:avLst/>
          </a:prstGeom>
        </p:spPr>
      </p:pic>
      <p:pic>
        <p:nvPicPr>
          <p:cNvPr id="11284" name="Picture 20" descr="https://scontent-frt3-1.xx.fbcdn.net/v/t1.0-9/13241412_10153637526213595_3114744983756151395_n.jpg?oh=a252f2343eadecf4f660ab41b23d95d2&amp;oe=5820662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567872" y="0"/>
            <a:ext cx="7156280" cy="4360859"/>
          </a:xfrm>
          <a:prstGeom prst="rect">
            <a:avLst/>
          </a:prstGeom>
          <a:noFill/>
          <a:extLst>
            <a:ext uri="{909E8E84-426E-40DD-AFC4-6F175D3DCCD1}">
              <a14:hiddenFill xmlns:a14="http://schemas.microsoft.com/office/drawing/2010/main">
                <a:solidFill>
                  <a:srgbClr val="FFFFFF"/>
                </a:solidFill>
              </a14:hiddenFill>
            </a:ext>
          </a:extLst>
        </p:spPr>
      </p:pic>
      <p:sp>
        <p:nvSpPr>
          <p:cNvPr id="6" name="Rectangle 5"/>
          <p:cNvSpPr/>
          <p:nvPr/>
        </p:nvSpPr>
        <p:spPr>
          <a:xfrm>
            <a:off x="0" y="4325256"/>
            <a:ext cx="12192000" cy="2532744"/>
          </a:xfrm>
          <a:prstGeom prst="rect">
            <a:avLst/>
          </a:prstGeom>
          <a:pattFill prst="smConfetti">
            <a:fgClr>
              <a:schemeClr val="tx2"/>
            </a:fgClr>
            <a:bgClr>
              <a:schemeClr val="tx1"/>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v-LV"/>
          </a:p>
        </p:txBody>
      </p:sp>
      <p:cxnSp>
        <p:nvCxnSpPr>
          <p:cNvPr id="9" name="Straight Connector 8"/>
          <p:cNvCxnSpPr/>
          <p:nvPr/>
        </p:nvCxnSpPr>
        <p:spPr>
          <a:xfrm flipV="1">
            <a:off x="9054060" y="2968052"/>
            <a:ext cx="4202243" cy="3889948"/>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a:xfrm flipV="1">
            <a:off x="9206460" y="3120452"/>
            <a:ext cx="4202243" cy="3889948"/>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a:xfrm flipV="1">
            <a:off x="9358860" y="3272852"/>
            <a:ext cx="4202243" cy="3889948"/>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a:xfrm flipV="1">
            <a:off x="9511260" y="3425252"/>
            <a:ext cx="4202243" cy="3889948"/>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a:xfrm flipV="1">
            <a:off x="9663660" y="3577652"/>
            <a:ext cx="4202243" cy="3889948"/>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7" name="TextBox 6"/>
          <p:cNvSpPr txBox="1"/>
          <p:nvPr/>
        </p:nvSpPr>
        <p:spPr>
          <a:xfrm>
            <a:off x="10924767" y="3802036"/>
            <a:ext cx="896399" cy="523220"/>
          </a:xfrm>
          <a:prstGeom prst="rect">
            <a:avLst/>
          </a:prstGeom>
          <a:noFill/>
        </p:spPr>
        <p:txBody>
          <a:bodyPr wrap="none" rtlCol="0">
            <a:spAutoFit/>
          </a:bodyPr>
          <a:lstStyle/>
          <a:p>
            <a:r>
              <a:rPr lang="lv-LV" sz="2800" dirty="0" smtClean="0">
                <a:solidFill>
                  <a:schemeClr val="bg1"/>
                </a:solidFill>
                <a:effectLst>
                  <a:outerShdw blurRad="38100" dist="38100" dir="2700000" algn="tl">
                    <a:srgbClr val="000000">
                      <a:alpha val="43137"/>
                    </a:srgbClr>
                  </a:outerShdw>
                </a:effectLst>
                <a:latin typeface="Aharoni" panose="02010803020104030203" pitchFamily="2" charset="-79"/>
                <a:cs typeface="Aharoni" panose="02010803020104030203" pitchFamily="2" charset="-79"/>
              </a:rPr>
              <a:t>ASV</a:t>
            </a:r>
            <a:endParaRPr lang="lv-LV" sz="3200" dirty="0">
              <a:solidFill>
                <a:schemeClr val="bg1"/>
              </a:solidFill>
              <a:effectLst>
                <a:outerShdw blurRad="38100" dist="38100" dir="2700000" algn="tl">
                  <a:srgbClr val="000000">
                    <a:alpha val="43137"/>
                  </a:srgbClr>
                </a:outerShdw>
              </a:effectLst>
              <a:latin typeface="Aharoni" panose="02010803020104030203" pitchFamily="2" charset="-79"/>
              <a:cs typeface="Aharoni" panose="02010803020104030203" pitchFamily="2" charset="-79"/>
            </a:endParaRPr>
          </a:p>
        </p:txBody>
      </p:sp>
      <p:sp>
        <p:nvSpPr>
          <p:cNvPr id="8" name="AutoShape 6" descr="https://upload.wikimedia.org/wikipedia/en/archive/a/a4/20151118161037!Flag_of_the_United_States.svg"/>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lv-LV"/>
          </a:p>
        </p:txBody>
      </p:sp>
      <p:sp>
        <p:nvSpPr>
          <p:cNvPr id="10" name="AutoShape 8" descr="https://upload.wikimedia.org/wikipedia/en/archive/a/a4/20151118161037!Flag_of_the_United_States.svg"/>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lv-LV"/>
          </a:p>
        </p:txBody>
      </p:sp>
      <p:sp>
        <p:nvSpPr>
          <p:cNvPr id="16" name="AutoShape 12" descr="https://upload.wikimedia.org/wikipedia/en/archive/a/a4/20151118161037!Flag_of_the_United_States.svg"/>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lv-LV"/>
          </a:p>
        </p:txBody>
      </p:sp>
      <p:sp>
        <p:nvSpPr>
          <p:cNvPr id="17" name="AutoShape 14" descr="https://upload.wikimedia.org/wikipedia/en/archive/a/a4/20151118161037!Flag_of_the_United_States.svg"/>
          <p:cNvSpPr>
            <a:spLocks noChangeAspect="1" noChangeArrowheads="1"/>
          </p:cNvSpPr>
          <p:nvPr/>
        </p:nvSpPr>
        <p:spPr bwMode="auto">
          <a:xfrm>
            <a:off x="612775" y="3127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lv-LV"/>
          </a:p>
        </p:txBody>
      </p:sp>
      <p:pic>
        <p:nvPicPr>
          <p:cNvPr id="11280" name="Picture 16" descr="File:Flag of the United States.svg"/>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10127842" y="3845978"/>
            <a:ext cx="762000" cy="401003"/>
          </a:xfrm>
          <a:prstGeom prst="rect">
            <a:avLst/>
          </a:prstGeom>
          <a:noFill/>
          <a:extLst>
            <a:ext uri="{909E8E84-426E-40DD-AFC4-6F175D3DCCD1}">
              <a14:hiddenFill xmlns:a14="http://schemas.microsoft.com/office/drawing/2010/main">
                <a:solidFill>
                  <a:srgbClr val="FFFFFF"/>
                </a:solidFill>
              </a14:hiddenFill>
            </a:ext>
          </a:extLst>
        </p:spPr>
      </p:pic>
      <p:sp>
        <p:nvSpPr>
          <p:cNvPr id="19" name="Rectangle 18"/>
          <p:cNvSpPr/>
          <p:nvPr/>
        </p:nvSpPr>
        <p:spPr>
          <a:xfrm>
            <a:off x="1968051" y="5146985"/>
            <a:ext cx="8494633" cy="646331"/>
          </a:xfrm>
          <a:prstGeom prst="rect">
            <a:avLst/>
          </a:prstGeom>
        </p:spPr>
        <p:txBody>
          <a:bodyPr wrap="none">
            <a:spAutoFit/>
          </a:bodyPr>
          <a:lstStyle/>
          <a:p>
            <a:r>
              <a:rPr lang="lv-LV" sz="3600" dirty="0" smtClean="0">
                <a:solidFill>
                  <a:schemeClr val="bg1"/>
                </a:solidFill>
                <a:latin typeface="GungsuhChe" panose="02030609000101010101" pitchFamily="49" charset="-127"/>
                <a:ea typeface="GungsuhChe" panose="02030609000101010101" pitchFamily="49" charset="-127"/>
              </a:rPr>
              <a:t>Jo lielāks mērķis, jo lielāki upuri.</a:t>
            </a:r>
            <a:endParaRPr lang="lv-LV" sz="3600" dirty="0">
              <a:solidFill>
                <a:schemeClr val="bg1"/>
              </a:solidFill>
              <a:latin typeface="GungsuhChe" panose="02030609000101010101" pitchFamily="49" charset="-127"/>
              <a:ea typeface="GungsuhChe" panose="02030609000101010101" pitchFamily="49" charset="-127"/>
            </a:endParaRPr>
          </a:p>
        </p:txBody>
      </p:sp>
    </p:spTree>
    <p:extLst>
      <p:ext uri="{BB962C8B-B14F-4D97-AF65-F5344CB8AC3E}">
        <p14:creationId xmlns:p14="http://schemas.microsoft.com/office/powerpoint/2010/main" val="1382114987"/>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0" y="21961"/>
            <a:ext cx="12192000" cy="6836039"/>
          </a:xfrm>
          <a:prstGeom prst="rect">
            <a:avLst/>
          </a:prstGeom>
          <a:pattFill prst="smConfetti">
            <a:fgClr>
              <a:schemeClr val="tx2"/>
            </a:fgClr>
            <a:bgClr>
              <a:schemeClr val="tx1"/>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v-LV"/>
          </a:p>
        </p:txBody>
      </p:sp>
      <p:sp>
        <p:nvSpPr>
          <p:cNvPr id="2" name="Title 1"/>
          <p:cNvSpPr>
            <a:spLocks noGrp="1"/>
          </p:cNvSpPr>
          <p:nvPr>
            <p:ph type="title"/>
          </p:nvPr>
        </p:nvSpPr>
        <p:spPr>
          <a:xfrm>
            <a:off x="-1392285" y="2142709"/>
            <a:ext cx="7967436" cy="1004350"/>
          </a:xfrm>
        </p:spPr>
        <p:txBody>
          <a:bodyPr/>
          <a:lstStyle/>
          <a:p>
            <a:endParaRPr lang="lv-LV" dirty="0"/>
          </a:p>
        </p:txBody>
      </p:sp>
      <p:sp>
        <p:nvSpPr>
          <p:cNvPr id="11" name="TextBox 10"/>
          <p:cNvSpPr txBox="1"/>
          <p:nvPr/>
        </p:nvSpPr>
        <p:spPr>
          <a:xfrm>
            <a:off x="7275750" y="4555281"/>
            <a:ext cx="5642569" cy="2062103"/>
          </a:xfrm>
          <a:prstGeom prst="rect">
            <a:avLst/>
          </a:prstGeom>
          <a:noFill/>
        </p:spPr>
        <p:txBody>
          <a:bodyPr wrap="square" rtlCol="0">
            <a:spAutoFit/>
          </a:bodyPr>
          <a:lstStyle/>
          <a:p>
            <a:r>
              <a:rPr lang="lv-LV" sz="3200" b="1" dirty="0" smtClean="0">
                <a:solidFill>
                  <a:schemeClr val="bg1"/>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Galvaspilsēta: </a:t>
            </a:r>
            <a:r>
              <a:rPr lang="lv-LV" sz="3200" dirty="0" smtClean="0">
                <a:solidFill>
                  <a:schemeClr val="bg1"/>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Kito</a:t>
            </a:r>
          </a:p>
          <a:p>
            <a:r>
              <a:rPr lang="lv-LV" sz="3200" b="1" dirty="0" smtClean="0">
                <a:solidFill>
                  <a:schemeClr val="bg1"/>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Iedzīvotāji</a:t>
            </a:r>
            <a:r>
              <a:rPr lang="lv-LV" sz="3200" dirty="0" smtClean="0">
                <a:solidFill>
                  <a:schemeClr val="bg1"/>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 16 miljoni</a:t>
            </a:r>
          </a:p>
          <a:p>
            <a:r>
              <a:rPr lang="lv-LV" sz="3200" b="1" dirty="0" smtClean="0">
                <a:solidFill>
                  <a:schemeClr val="bg1"/>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Reģions</a:t>
            </a:r>
            <a:r>
              <a:rPr lang="lv-LV" sz="3200" dirty="0" smtClean="0">
                <a:solidFill>
                  <a:schemeClr val="bg1"/>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 Dienvidamerika</a:t>
            </a:r>
          </a:p>
          <a:p>
            <a:r>
              <a:rPr lang="lv-LV" sz="3200" b="1" dirty="0" smtClean="0">
                <a:solidFill>
                  <a:schemeClr val="bg1"/>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Valoda</a:t>
            </a:r>
            <a:r>
              <a:rPr lang="lv-LV" sz="3200" dirty="0" smtClean="0">
                <a:solidFill>
                  <a:schemeClr val="bg1"/>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 Spāņu, </a:t>
            </a:r>
            <a:r>
              <a:rPr lang="lv-LV" sz="3200" dirty="0" err="1" smtClean="0">
                <a:solidFill>
                  <a:schemeClr val="bg1"/>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Kičuā</a:t>
            </a:r>
            <a:endParaRPr lang="lv-LV" sz="3200" dirty="0">
              <a:solidFill>
                <a:schemeClr val="bg1"/>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p:txBody>
      </p:sp>
      <p:sp>
        <p:nvSpPr>
          <p:cNvPr id="14" name="TextBox 13"/>
          <p:cNvSpPr txBox="1"/>
          <p:nvPr/>
        </p:nvSpPr>
        <p:spPr>
          <a:xfrm>
            <a:off x="2476319" y="5167807"/>
            <a:ext cx="3956532" cy="923330"/>
          </a:xfrm>
          <a:prstGeom prst="rect">
            <a:avLst/>
          </a:prstGeom>
          <a:noFill/>
        </p:spPr>
        <p:txBody>
          <a:bodyPr wrap="none" rtlCol="0">
            <a:spAutoFit/>
          </a:bodyPr>
          <a:lstStyle/>
          <a:p>
            <a:r>
              <a:rPr lang="lv-LV" sz="5400" dirty="0" smtClean="0">
                <a:solidFill>
                  <a:schemeClr val="bg1"/>
                </a:solidFill>
                <a:effectLst>
                  <a:outerShdw blurRad="38100" dist="38100" dir="2700000" algn="tl">
                    <a:srgbClr val="000000">
                      <a:alpha val="43137"/>
                    </a:srgbClr>
                  </a:outerShdw>
                </a:effectLst>
                <a:latin typeface="Aharoni" panose="02010803020104030203" pitchFamily="2" charset="-79"/>
                <a:cs typeface="Aharoni" panose="02010803020104030203" pitchFamily="2" charset="-79"/>
              </a:rPr>
              <a:t>EKVADORA</a:t>
            </a:r>
            <a:endParaRPr lang="lv-LV" sz="3200" dirty="0">
              <a:solidFill>
                <a:schemeClr val="bg1"/>
              </a:solidFill>
              <a:effectLst>
                <a:outerShdw blurRad="38100" dist="38100" dir="2700000" algn="tl">
                  <a:srgbClr val="000000">
                    <a:alpha val="43137"/>
                  </a:srgbClr>
                </a:outerShdw>
              </a:effectLst>
              <a:latin typeface="Aharoni" panose="02010803020104030203" pitchFamily="2" charset="-79"/>
              <a:cs typeface="Aharoni" panose="02010803020104030203" pitchFamily="2" charset="-79"/>
            </a:endParaRPr>
          </a:p>
        </p:txBody>
      </p:sp>
      <p:pic>
        <p:nvPicPr>
          <p:cNvPr id="15" name="Picture 6" descr="https://upload.wikimedia.org/wikipedia/commons/thumb/e/e8/Flag_of_Ecuador.svg/2000px-Flag_of_Ecuador.svg.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38099" y="5167184"/>
            <a:ext cx="1386275" cy="923953"/>
          </a:xfrm>
          <a:prstGeom prst="rect">
            <a:avLst/>
          </a:prstGeom>
          <a:noFill/>
          <a:extLst>
            <a:ext uri="{909E8E84-426E-40DD-AFC4-6F175D3DCCD1}">
              <a14:hiddenFill xmlns:a14="http://schemas.microsoft.com/office/drawing/2010/main">
                <a:solidFill>
                  <a:srgbClr val="FFFFFF"/>
                </a:solidFill>
              </a14:hiddenFill>
            </a:ext>
          </a:extLst>
        </p:spPr>
      </p:pic>
      <p:pic>
        <p:nvPicPr>
          <p:cNvPr id="4100" name="Picture 4" descr="No automatic alt text available."/>
          <p:cNvPicPr>
            <a:picLocks noChangeAspect="1" noChangeArrowheads="1"/>
          </p:cNvPicPr>
          <p:nvPr/>
        </p:nvPicPr>
        <p:blipFill rotWithShape="1">
          <a:blip r:embed="rId4">
            <a:extLst>
              <a:ext uri="{28A0092B-C50C-407E-A947-70E740481C1C}">
                <a14:useLocalDpi xmlns:a14="http://schemas.microsoft.com/office/drawing/2010/main" val="0"/>
              </a:ext>
            </a:extLst>
          </a:blip>
          <a:srcRect t="15695" b="2364"/>
          <a:stretch/>
        </p:blipFill>
        <p:spPr bwMode="auto">
          <a:xfrm>
            <a:off x="-615112" y="0"/>
            <a:ext cx="7047963" cy="4331369"/>
          </a:xfrm>
          <a:prstGeom prst="rect">
            <a:avLst/>
          </a:prstGeom>
          <a:noFill/>
          <a:extLst>
            <a:ext uri="{909E8E84-426E-40DD-AFC4-6F175D3DCCD1}">
              <a14:hiddenFill xmlns:a14="http://schemas.microsoft.com/office/drawing/2010/main">
                <a:solidFill>
                  <a:srgbClr val="FFFFFF"/>
                </a:solidFill>
              </a14:hiddenFill>
            </a:ext>
          </a:extLst>
        </p:spPr>
      </p:pic>
      <p:pic>
        <p:nvPicPr>
          <p:cNvPr id="4102" name="Picture 6" descr="Image result for ecuador indigenous people"/>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043043" y="19197"/>
            <a:ext cx="6538765" cy="4359177"/>
          </a:xfrm>
          <a:prstGeom prst="rect">
            <a:avLst/>
          </a:prstGeom>
          <a:noFill/>
          <a:extLst>
            <a:ext uri="{909E8E84-426E-40DD-AFC4-6F175D3DCCD1}">
              <a14:hiddenFill xmlns:a14="http://schemas.microsoft.com/office/drawing/2010/main">
                <a:solidFill>
                  <a:srgbClr val="FFFFFF"/>
                </a:solidFill>
              </a14:hiddenFill>
            </a:ext>
          </a:extLst>
        </p:spPr>
      </p:pic>
      <p:pic>
        <p:nvPicPr>
          <p:cNvPr id="4104" name="Picture 8" descr="Image result for ecuador map"/>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205207" y="-3716"/>
            <a:ext cx="1675671" cy="183130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98184591"/>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p:cNvPicPr>
          <p:nvPr>
            <p:custDataLst>
              <p:tags r:id="rId1"/>
            </p:custDataLst>
          </p:nvPr>
        </p:nvPicPr>
        <p:blipFill>
          <a:blip r:embed="rId4">
            <a:extLst>
              <a:ext uri="{28A0092B-C50C-407E-A947-70E740481C1C}">
                <a14:useLocalDpi xmlns:a14="http://schemas.microsoft.com/office/drawing/2010/main" val="0"/>
              </a:ext>
            </a:extLst>
          </a:blip>
          <a:stretch>
            <a:fillRect/>
          </a:stretch>
        </p:blipFill>
        <p:spPr>
          <a:xfrm>
            <a:off x="254000" y="254000"/>
            <a:ext cx="11684000" cy="6350000"/>
          </a:xfrm>
          <a:prstGeom prst="rect">
            <a:avLst/>
          </a:prstGeom>
        </p:spPr>
      </p:pic>
    </p:spTree>
    <p:extLst>
      <p:ext uri="{BB962C8B-B14F-4D97-AF65-F5344CB8AC3E}">
        <p14:creationId xmlns:p14="http://schemas.microsoft.com/office/powerpoint/2010/main" val="415409918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0" name="Picture 2" descr="https://scontent-frt3-1.xx.fbcdn.net/v/t1.0-9/556012_10151949997615220_895820323_n.jpg?oh=d2e21887f6bc4c3c5faef4ffa398fde7&amp;oe=583018AC"/>
          <p:cNvPicPr>
            <a:picLocks noChangeAspect="1" noChangeArrowheads="1"/>
          </p:cNvPicPr>
          <p:nvPr/>
        </p:nvPicPr>
        <p:blipFill>
          <a:blip r:embed="rId3">
            <a:extLst>
              <a:ext uri="{BEBA8EAE-BF5A-486C-A8C5-ECC9F3942E4B}">
                <a14:imgProps xmlns:a14="http://schemas.microsoft.com/office/drawing/2010/main">
                  <a14:imgLayer r:embed="rId4">
                    <a14:imgEffect>
                      <a14:brightnessContrast contrast="20000"/>
                    </a14:imgEffect>
                  </a14:imgLayer>
                </a14:imgProps>
              </a:ext>
              <a:ext uri="{28A0092B-C50C-407E-A947-70E740481C1C}">
                <a14:useLocalDpi xmlns:a14="http://schemas.microsoft.com/office/drawing/2010/main" val="0"/>
              </a:ext>
            </a:extLst>
          </a:blip>
          <a:srcRect/>
          <a:stretch>
            <a:fillRect/>
          </a:stretch>
        </p:blipFill>
        <p:spPr bwMode="auto">
          <a:xfrm>
            <a:off x="-449164" y="-6761"/>
            <a:ext cx="6487883" cy="4325256"/>
          </a:xfrm>
          <a:prstGeom prst="rect">
            <a:avLst/>
          </a:prstGeom>
          <a:noFill/>
          <a:extLst>
            <a:ext uri="{909E8E84-426E-40DD-AFC4-6F175D3DCCD1}">
              <a14:hiddenFill xmlns:a14="http://schemas.microsoft.com/office/drawing/2010/main">
                <a:solidFill>
                  <a:srgbClr val="FFFFFF"/>
                </a:solidFill>
              </a14:hiddenFill>
            </a:ext>
          </a:extLst>
        </p:spPr>
      </p:pic>
      <p:pic>
        <p:nvPicPr>
          <p:cNvPr id="12292" name="Picture 4" descr="https://scontent-frt3-1.xx.fbcdn.net/v/t1.0-9/179175_10150985219528330_1534355815_n.jpg?oh=3cc494adbb595717f82218d9ac8f220c&amp;oe=57EBBF76"/>
          <p:cNvPicPr>
            <a:picLocks noChangeAspect="1" noChangeArrowheads="1"/>
          </p:cNvPicPr>
          <p:nvPr/>
        </p:nvPicPr>
        <p:blipFill>
          <a:blip r:embed="rId5">
            <a:extLst>
              <a:ext uri="{BEBA8EAE-BF5A-486C-A8C5-ECC9F3942E4B}">
                <a14:imgProps xmlns:a14="http://schemas.microsoft.com/office/drawing/2010/main">
                  <a14:imgLayer r:embed="rId6">
                    <a14:imgEffect>
                      <a14:brightnessContrast contrast="20000"/>
                    </a14:imgEffect>
                  </a14:imgLayer>
                </a14:imgProps>
              </a:ext>
              <a:ext uri="{28A0092B-C50C-407E-A947-70E740481C1C}">
                <a14:useLocalDpi xmlns:a14="http://schemas.microsoft.com/office/drawing/2010/main" val="0"/>
              </a:ext>
            </a:extLst>
          </a:blip>
          <a:srcRect/>
          <a:stretch>
            <a:fillRect/>
          </a:stretch>
        </p:blipFill>
        <p:spPr bwMode="auto">
          <a:xfrm>
            <a:off x="5981499" y="-277779"/>
            <a:ext cx="6208325" cy="4656244"/>
          </a:xfrm>
          <a:prstGeom prst="rect">
            <a:avLst/>
          </a:prstGeom>
          <a:noFill/>
          <a:extLst>
            <a:ext uri="{909E8E84-426E-40DD-AFC4-6F175D3DCCD1}">
              <a14:hiddenFill xmlns:a14="http://schemas.microsoft.com/office/drawing/2010/main">
                <a:solidFill>
                  <a:srgbClr val="FFFFFF"/>
                </a:solidFill>
              </a14:hiddenFill>
            </a:ext>
          </a:extLst>
        </p:spPr>
      </p:pic>
      <p:sp>
        <p:nvSpPr>
          <p:cNvPr id="6" name="Rectangle 5"/>
          <p:cNvSpPr/>
          <p:nvPr/>
        </p:nvSpPr>
        <p:spPr>
          <a:xfrm>
            <a:off x="0" y="4325256"/>
            <a:ext cx="12192000" cy="2532744"/>
          </a:xfrm>
          <a:prstGeom prst="rect">
            <a:avLst/>
          </a:prstGeom>
          <a:pattFill prst="smConfetti">
            <a:fgClr>
              <a:schemeClr val="tx2"/>
            </a:fgClr>
            <a:bgClr>
              <a:schemeClr val="tx1"/>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v-LV"/>
          </a:p>
        </p:txBody>
      </p:sp>
      <p:cxnSp>
        <p:nvCxnSpPr>
          <p:cNvPr id="9" name="Straight Connector 8"/>
          <p:cNvCxnSpPr/>
          <p:nvPr/>
        </p:nvCxnSpPr>
        <p:spPr>
          <a:xfrm flipV="1">
            <a:off x="9054060" y="2968052"/>
            <a:ext cx="4202243" cy="3889948"/>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a:xfrm flipV="1">
            <a:off x="9206460" y="3120452"/>
            <a:ext cx="4202243" cy="3889948"/>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a:xfrm flipV="1">
            <a:off x="9358860" y="3272852"/>
            <a:ext cx="4202243" cy="3889948"/>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a:xfrm flipV="1">
            <a:off x="9511260" y="3425252"/>
            <a:ext cx="4202243" cy="3889948"/>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a:xfrm flipV="1">
            <a:off x="9663660" y="3577652"/>
            <a:ext cx="4202243" cy="3889948"/>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7" name="TextBox 6"/>
          <p:cNvSpPr txBox="1"/>
          <p:nvPr/>
        </p:nvSpPr>
        <p:spPr>
          <a:xfrm>
            <a:off x="9878285" y="3855245"/>
            <a:ext cx="2141933" cy="523220"/>
          </a:xfrm>
          <a:prstGeom prst="rect">
            <a:avLst/>
          </a:prstGeom>
          <a:noFill/>
        </p:spPr>
        <p:txBody>
          <a:bodyPr wrap="none" rtlCol="0">
            <a:spAutoFit/>
          </a:bodyPr>
          <a:lstStyle/>
          <a:p>
            <a:r>
              <a:rPr lang="lv-LV" sz="2800" dirty="0" smtClean="0">
                <a:solidFill>
                  <a:schemeClr val="bg1"/>
                </a:solidFill>
                <a:effectLst>
                  <a:outerShdw blurRad="38100" dist="38100" dir="2700000" algn="tl">
                    <a:srgbClr val="000000">
                      <a:alpha val="43137"/>
                    </a:srgbClr>
                  </a:outerShdw>
                </a:effectLst>
                <a:latin typeface="Aharoni" panose="02010803020104030203" pitchFamily="2" charset="-79"/>
                <a:cs typeface="Aharoni" panose="02010803020104030203" pitchFamily="2" charset="-79"/>
              </a:rPr>
              <a:t>EKVADORA</a:t>
            </a:r>
            <a:endParaRPr lang="lv-LV" sz="3200" dirty="0">
              <a:solidFill>
                <a:schemeClr val="bg1"/>
              </a:solidFill>
              <a:effectLst>
                <a:outerShdw blurRad="38100" dist="38100" dir="2700000" algn="tl">
                  <a:srgbClr val="000000">
                    <a:alpha val="43137"/>
                  </a:srgbClr>
                </a:outerShdw>
              </a:effectLst>
              <a:latin typeface="Aharoni" panose="02010803020104030203" pitchFamily="2" charset="-79"/>
              <a:cs typeface="Aharoni" panose="02010803020104030203" pitchFamily="2" charset="-79"/>
            </a:endParaRPr>
          </a:p>
        </p:txBody>
      </p:sp>
      <p:pic>
        <p:nvPicPr>
          <p:cNvPr id="12294" name="Picture 6" descr="https://upload.wikimedia.org/wikipedia/commons/thumb/e/e8/Flag_of_Ecuador.svg/2000px-Flag_of_Ecuador.svg.png"/>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9405107" y="3933289"/>
            <a:ext cx="471002" cy="313923"/>
          </a:xfrm>
          <a:prstGeom prst="rect">
            <a:avLst/>
          </a:prstGeom>
          <a:noFill/>
          <a:extLst>
            <a:ext uri="{909E8E84-426E-40DD-AFC4-6F175D3DCCD1}">
              <a14:hiddenFill xmlns:a14="http://schemas.microsoft.com/office/drawing/2010/main">
                <a:solidFill>
                  <a:srgbClr val="FFFFFF"/>
                </a:solidFill>
              </a14:hiddenFill>
            </a:ext>
          </a:extLst>
        </p:spPr>
      </p:pic>
      <p:sp>
        <p:nvSpPr>
          <p:cNvPr id="19" name="Rectangle 18"/>
          <p:cNvSpPr/>
          <p:nvPr/>
        </p:nvSpPr>
        <p:spPr>
          <a:xfrm>
            <a:off x="-152400" y="5161508"/>
            <a:ext cx="12134850" cy="1384995"/>
          </a:xfrm>
          <a:prstGeom prst="rect">
            <a:avLst/>
          </a:prstGeom>
        </p:spPr>
        <p:txBody>
          <a:bodyPr wrap="square">
            <a:spAutoFit/>
          </a:bodyPr>
          <a:lstStyle/>
          <a:p>
            <a:pPr algn="ctr"/>
            <a:r>
              <a:rPr lang="lv-LV" sz="4000" dirty="0" smtClean="0">
                <a:solidFill>
                  <a:schemeClr val="bg1"/>
                </a:solidFill>
                <a:latin typeface="GungsuhChe" panose="02030609000101010101" pitchFamily="49" charset="-127"/>
                <a:ea typeface="GungsuhChe" panose="02030609000101010101" pitchFamily="49" charset="-127"/>
              </a:rPr>
              <a:t>Katram cilvēkam ir taisnība!</a:t>
            </a:r>
          </a:p>
          <a:p>
            <a:pPr algn="ctr"/>
            <a:r>
              <a:rPr lang="lv-LV" sz="4400" dirty="0" smtClean="0">
                <a:solidFill>
                  <a:schemeClr val="bg1"/>
                </a:solidFill>
                <a:latin typeface="GungsuhChe" panose="02030609000101010101" pitchFamily="49" charset="-127"/>
                <a:ea typeface="GungsuhChe" panose="02030609000101010101" pitchFamily="49" charset="-127"/>
              </a:rPr>
              <a:t> </a:t>
            </a:r>
            <a:endParaRPr lang="lv-LV" sz="4400" dirty="0">
              <a:solidFill>
                <a:schemeClr val="bg1"/>
              </a:solidFill>
              <a:latin typeface="GungsuhChe" panose="02030609000101010101" pitchFamily="49" charset="-127"/>
              <a:ea typeface="GungsuhChe" panose="02030609000101010101" pitchFamily="49" charset="-127"/>
            </a:endParaRPr>
          </a:p>
        </p:txBody>
      </p:sp>
      <p:sp>
        <p:nvSpPr>
          <p:cNvPr id="10" name="Rectangle 9"/>
          <p:cNvSpPr/>
          <p:nvPr/>
        </p:nvSpPr>
        <p:spPr>
          <a:xfrm>
            <a:off x="78233" y="6495429"/>
            <a:ext cx="8539973" cy="369332"/>
          </a:xfrm>
          <a:prstGeom prst="rect">
            <a:avLst/>
          </a:prstGeom>
        </p:spPr>
        <p:txBody>
          <a:bodyPr wrap="square">
            <a:spAutoFit/>
          </a:bodyPr>
          <a:lstStyle/>
          <a:p>
            <a:r>
              <a:rPr lang="lv-LV" dirty="0" err="1" smtClean="0">
                <a:solidFill>
                  <a:schemeClr val="bg1"/>
                </a:solidFill>
              </a:rPr>
              <a:t>Jonathan</a:t>
            </a:r>
            <a:r>
              <a:rPr lang="lv-LV" dirty="0" smtClean="0">
                <a:solidFill>
                  <a:schemeClr val="bg1"/>
                </a:solidFill>
              </a:rPr>
              <a:t> </a:t>
            </a:r>
            <a:r>
              <a:rPr lang="lv-LV" dirty="0" err="1" smtClean="0">
                <a:solidFill>
                  <a:schemeClr val="bg1"/>
                </a:solidFill>
              </a:rPr>
              <a:t>Haidt</a:t>
            </a:r>
            <a:r>
              <a:rPr lang="lv-LV" dirty="0" smtClean="0">
                <a:solidFill>
                  <a:schemeClr val="bg1"/>
                </a:solidFill>
              </a:rPr>
              <a:t>. </a:t>
            </a:r>
            <a:r>
              <a:rPr lang="en-US" i="1" dirty="0" smtClean="0">
                <a:solidFill>
                  <a:schemeClr val="bg1"/>
                </a:solidFill>
              </a:rPr>
              <a:t>The Happiness Hypothesis: Finding Modern Truth in Ancient Wisdom</a:t>
            </a:r>
            <a:endParaRPr lang="en-US" dirty="0">
              <a:solidFill>
                <a:schemeClr val="bg1"/>
              </a:solidFill>
            </a:endParaRPr>
          </a:p>
        </p:txBody>
      </p:sp>
    </p:spTree>
    <p:extLst>
      <p:ext uri="{BB962C8B-B14F-4D97-AF65-F5344CB8AC3E}">
        <p14:creationId xmlns:p14="http://schemas.microsoft.com/office/powerpoint/2010/main" val="1567719379"/>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0" y="21961"/>
            <a:ext cx="12192000" cy="6836039"/>
          </a:xfrm>
          <a:prstGeom prst="rect">
            <a:avLst/>
          </a:prstGeom>
          <a:pattFill prst="smConfetti">
            <a:fgClr>
              <a:schemeClr val="tx2"/>
            </a:fgClr>
            <a:bgClr>
              <a:schemeClr val="tx1"/>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v-LV"/>
          </a:p>
        </p:txBody>
      </p:sp>
      <p:pic>
        <p:nvPicPr>
          <p:cNvPr id="5122" name="Picture 2" descr="Image result for timor leste tourism"/>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895654" y="-33646"/>
            <a:ext cx="8443164" cy="4464861"/>
          </a:xfrm>
          <a:prstGeom prst="rect">
            <a:avLst/>
          </a:prstGeom>
          <a:noFill/>
          <a:extLst>
            <a:ext uri="{909E8E84-426E-40DD-AFC4-6F175D3DCCD1}">
              <a14:hiddenFill xmlns:a14="http://schemas.microsoft.com/office/drawing/2010/main">
                <a:solidFill>
                  <a:srgbClr val="FFFFFF"/>
                </a:solidFill>
              </a14:hiddenFill>
            </a:ext>
          </a:extLst>
        </p:spPr>
      </p:pic>
      <p:sp>
        <p:nvSpPr>
          <p:cNvPr id="11" name="TextBox 10"/>
          <p:cNvSpPr txBox="1"/>
          <p:nvPr/>
        </p:nvSpPr>
        <p:spPr>
          <a:xfrm>
            <a:off x="7226027" y="4618264"/>
            <a:ext cx="5642569" cy="2062103"/>
          </a:xfrm>
          <a:prstGeom prst="rect">
            <a:avLst/>
          </a:prstGeom>
          <a:noFill/>
        </p:spPr>
        <p:txBody>
          <a:bodyPr wrap="square" rtlCol="0">
            <a:spAutoFit/>
          </a:bodyPr>
          <a:lstStyle/>
          <a:p>
            <a:r>
              <a:rPr lang="lv-LV" sz="3200" b="1" dirty="0">
                <a:solidFill>
                  <a:schemeClr val="bg1"/>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Galvaspilsēta: </a:t>
            </a:r>
            <a:r>
              <a:rPr lang="lv-LV" sz="3200" dirty="0" smtClean="0">
                <a:solidFill>
                  <a:schemeClr val="bg1"/>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Dili</a:t>
            </a:r>
            <a:endParaRPr lang="lv-LV" sz="3200" b="1" dirty="0" smtClean="0">
              <a:solidFill>
                <a:schemeClr val="bg1"/>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a:p>
            <a:r>
              <a:rPr lang="lv-LV" sz="3200" b="1" dirty="0" smtClean="0">
                <a:solidFill>
                  <a:schemeClr val="bg1"/>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Iedzīvotāji</a:t>
            </a:r>
            <a:r>
              <a:rPr lang="lv-LV" sz="3200" dirty="0" smtClean="0">
                <a:solidFill>
                  <a:schemeClr val="bg1"/>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 1 miljons</a:t>
            </a:r>
          </a:p>
          <a:p>
            <a:r>
              <a:rPr lang="lv-LV" sz="3200" b="1" dirty="0" smtClean="0">
                <a:solidFill>
                  <a:schemeClr val="bg1"/>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Reģions</a:t>
            </a:r>
            <a:r>
              <a:rPr lang="lv-LV" sz="3200" dirty="0" smtClean="0">
                <a:solidFill>
                  <a:schemeClr val="bg1"/>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 Āzija</a:t>
            </a:r>
          </a:p>
          <a:p>
            <a:r>
              <a:rPr lang="lv-LV" sz="3200" b="1" dirty="0" smtClean="0">
                <a:solidFill>
                  <a:schemeClr val="bg1"/>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Valoda</a:t>
            </a:r>
            <a:r>
              <a:rPr lang="lv-LV" sz="3200" dirty="0" smtClean="0">
                <a:solidFill>
                  <a:schemeClr val="bg1"/>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 </a:t>
            </a:r>
            <a:r>
              <a:rPr lang="lv-LV" sz="3200" dirty="0" err="1" smtClean="0">
                <a:solidFill>
                  <a:schemeClr val="bg1"/>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Tetunu</a:t>
            </a:r>
            <a:endParaRPr lang="lv-LV" sz="3200" dirty="0">
              <a:solidFill>
                <a:schemeClr val="bg1"/>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p:txBody>
      </p:sp>
      <p:pic>
        <p:nvPicPr>
          <p:cNvPr id="12" name="Picture 4" descr="https://upload.wikimedia.org/wikipedia/commons/thumb/2/26/Flag_of_East_Timor.svg/250px-Flag_of_East_Timor.svg.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102572" y="5112633"/>
            <a:ext cx="1928206" cy="964103"/>
          </a:xfrm>
          <a:prstGeom prst="rect">
            <a:avLst/>
          </a:prstGeom>
          <a:noFill/>
          <a:extLst>
            <a:ext uri="{909E8E84-426E-40DD-AFC4-6F175D3DCCD1}">
              <a14:hiddenFill xmlns:a14="http://schemas.microsoft.com/office/drawing/2010/main">
                <a:solidFill>
                  <a:srgbClr val="FFFFFF"/>
                </a:solidFill>
              </a14:hiddenFill>
            </a:ext>
          </a:extLst>
        </p:spPr>
      </p:pic>
      <p:sp>
        <p:nvSpPr>
          <p:cNvPr id="13" name="TextBox 12"/>
          <p:cNvSpPr txBox="1"/>
          <p:nvPr/>
        </p:nvSpPr>
        <p:spPr>
          <a:xfrm>
            <a:off x="3156214" y="4926041"/>
            <a:ext cx="3029997" cy="1446550"/>
          </a:xfrm>
          <a:prstGeom prst="rect">
            <a:avLst/>
          </a:prstGeom>
          <a:noFill/>
        </p:spPr>
        <p:txBody>
          <a:bodyPr wrap="none" rtlCol="0">
            <a:spAutoFit/>
          </a:bodyPr>
          <a:lstStyle/>
          <a:p>
            <a:r>
              <a:rPr lang="lv-LV" sz="4400" dirty="0" smtClean="0">
                <a:solidFill>
                  <a:schemeClr val="bg1"/>
                </a:solidFill>
                <a:effectLst>
                  <a:outerShdw blurRad="38100" dist="38100" dir="2700000" algn="tl">
                    <a:srgbClr val="000000">
                      <a:alpha val="43137"/>
                    </a:srgbClr>
                  </a:outerShdw>
                </a:effectLst>
                <a:latin typeface="Aharoni" panose="02010803020104030203" pitchFamily="2" charset="-79"/>
                <a:cs typeface="Aharoni" panose="02010803020104030203" pitchFamily="2" charset="-79"/>
              </a:rPr>
              <a:t>AUSTRUM-</a:t>
            </a:r>
          </a:p>
          <a:p>
            <a:r>
              <a:rPr lang="lv-LV" sz="4400" dirty="0" smtClean="0">
                <a:solidFill>
                  <a:schemeClr val="bg1"/>
                </a:solidFill>
                <a:effectLst>
                  <a:outerShdw blurRad="38100" dist="38100" dir="2700000" algn="tl">
                    <a:srgbClr val="000000">
                      <a:alpha val="43137"/>
                    </a:srgbClr>
                  </a:outerShdw>
                </a:effectLst>
                <a:latin typeface="Aharoni" panose="02010803020104030203" pitchFamily="2" charset="-79"/>
                <a:cs typeface="Aharoni" panose="02010803020104030203" pitchFamily="2" charset="-79"/>
              </a:rPr>
              <a:t>TIMORA</a:t>
            </a:r>
            <a:endParaRPr lang="lv-LV" sz="4800" dirty="0">
              <a:solidFill>
                <a:schemeClr val="bg1"/>
              </a:solidFill>
              <a:effectLst>
                <a:outerShdw blurRad="38100" dist="38100" dir="2700000" algn="tl">
                  <a:srgbClr val="000000">
                    <a:alpha val="43137"/>
                  </a:srgbClr>
                </a:outerShdw>
              </a:effectLst>
              <a:latin typeface="Aharoni" panose="02010803020104030203" pitchFamily="2" charset="-79"/>
              <a:cs typeface="Aharoni" panose="02010803020104030203" pitchFamily="2" charset="-79"/>
            </a:endParaRPr>
          </a:p>
        </p:txBody>
      </p:sp>
      <p:pic>
        <p:nvPicPr>
          <p:cNvPr id="5124" name="Picture 4" descr="Image result for Timores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096000" y="-16824"/>
            <a:ext cx="6772596" cy="443121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27151937"/>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p:cNvPicPr>
          <p:nvPr>
            <p:custDataLst>
              <p:tags r:id="rId1"/>
            </p:custDataLst>
          </p:nvPr>
        </p:nvPicPr>
        <p:blipFill>
          <a:blip r:embed="rId4">
            <a:extLst>
              <a:ext uri="{28A0092B-C50C-407E-A947-70E740481C1C}">
                <a14:useLocalDpi xmlns:a14="http://schemas.microsoft.com/office/drawing/2010/main" val="0"/>
              </a:ext>
            </a:extLst>
          </a:blip>
          <a:stretch>
            <a:fillRect/>
          </a:stretch>
        </p:blipFill>
        <p:spPr>
          <a:xfrm>
            <a:off x="254000" y="254000"/>
            <a:ext cx="11684000" cy="6350000"/>
          </a:xfrm>
          <a:prstGeom prst="rect">
            <a:avLst/>
          </a:prstGeom>
        </p:spPr>
      </p:pic>
    </p:spTree>
    <p:extLst>
      <p:ext uri="{BB962C8B-B14F-4D97-AF65-F5344CB8AC3E}">
        <p14:creationId xmlns:p14="http://schemas.microsoft.com/office/powerpoint/2010/main" val="84144484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lv-LV"/>
          </a:p>
        </p:txBody>
      </p:sp>
      <p:pic>
        <p:nvPicPr>
          <p:cNvPr id="4" name="Content Placeholder 3"/>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0" y="-275772"/>
            <a:ext cx="6134704" cy="4601028"/>
          </a:xfrm>
          <a:ln>
            <a:solidFill>
              <a:schemeClr val="bg2"/>
            </a:solidFill>
          </a:ln>
        </p:spPr>
      </p:pic>
      <p:pic>
        <p:nvPicPr>
          <p:cNvPr id="5" name="Picture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057295" y="-275773"/>
            <a:ext cx="6134705" cy="4601029"/>
          </a:xfrm>
          <a:prstGeom prst="rect">
            <a:avLst/>
          </a:prstGeom>
          <a:ln>
            <a:solidFill>
              <a:schemeClr val="bg2"/>
            </a:solidFill>
          </a:ln>
        </p:spPr>
      </p:pic>
      <p:sp>
        <p:nvSpPr>
          <p:cNvPr id="6" name="Rectangle 5"/>
          <p:cNvSpPr/>
          <p:nvPr/>
        </p:nvSpPr>
        <p:spPr>
          <a:xfrm>
            <a:off x="0" y="4325256"/>
            <a:ext cx="12192000" cy="2532744"/>
          </a:xfrm>
          <a:prstGeom prst="rect">
            <a:avLst/>
          </a:prstGeom>
          <a:pattFill prst="smConfetti">
            <a:fgClr>
              <a:schemeClr val="tx2"/>
            </a:fgClr>
            <a:bgClr>
              <a:schemeClr val="tx1"/>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v-LV"/>
          </a:p>
        </p:txBody>
      </p:sp>
      <p:pic>
        <p:nvPicPr>
          <p:cNvPr id="4100" name="Picture 4" descr="https://upload.wikimedia.org/wikipedia/commons/thumb/2/26/Flag_of_East_Timor.svg/250px-Flag_of_East_Timor.svg.pn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8190674" y="3954281"/>
            <a:ext cx="623914" cy="311957"/>
          </a:xfrm>
          <a:prstGeom prst="rect">
            <a:avLst/>
          </a:prstGeom>
          <a:noFill/>
          <a:extLst>
            <a:ext uri="{909E8E84-426E-40DD-AFC4-6F175D3DCCD1}">
              <a14:hiddenFill xmlns:a14="http://schemas.microsoft.com/office/drawing/2010/main">
                <a:solidFill>
                  <a:srgbClr val="FFFFFF"/>
                </a:solidFill>
              </a14:hiddenFill>
            </a:ext>
          </a:extLst>
        </p:spPr>
      </p:pic>
      <p:cxnSp>
        <p:nvCxnSpPr>
          <p:cNvPr id="9" name="Straight Connector 8"/>
          <p:cNvCxnSpPr/>
          <p:nvPr/>
        </p:nvCxnSpPr>
        <p:spPr>
          <a:xfrm flipV="1">
            <a:off x="9054060" y="2968052"/>
            <a:ext cx="4202243" cy="3889948"/>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a:xfrm flipV="1">
            <a:off x="9206460" y="3120452"/>
            <a:ext cx="4202243" cy="3889948"/>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a:xfrm flipV="1">
            <a:off x="9358860" y="3272852"/>
            <a:ext cx="4202243" cy="3889948"/>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a:xfrm flipV="1">
            <a:off x="9511260" y="3425252"/>
            <a:ext cx="4202243" cy="3889948"/>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a:xfrm flipV="1">
            <a:off x="9663660" y="3577652"/>
            <a:ext cx="4202243" cy="3889948"/>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7" name="TextBox 6"/>
          <p:cNvSpPr txBox="1"/>
          <p:nvPr/>
        </p:nvSpPr>
        <p:spPr>
          <a:xfrm>
            <a:off x="8814588" y="3855245"/>
            <a:ext cx="3270447" cy="523220"/>
          </a:xfrm>
          <a:prstGeom prst="rect">
            <a:avLst/>
          </a:prstGeom>
          <a:noFill/>
        </p:spPr>
        <p:txBody>
          <a:bodyPr wrap="none" rtlCol="0">
            <a:spAutoFit/>
          </a:bodyPr>
          <a:lstStyle/>
          <a:p>
            <a:r>
              <a:rPr lang="lv-LV" sz="2800" dirty="0" smtClean="0">
                <a:solidFill>
                  <a:schemeClr val="bg1"/>
                </a:solidFill>
                <a:effectLst>
                  <a:outerShdw blurRad="38100" dist="38100" dir="2700000" algn="tl">
                    <a:srgbClr val="000000">
                      <a:alpha val="43137"/>
                    </a:srgbClr>
                  </a:outerShdw>
                </a:effectLst>
                <a:latin typeface="Aharoni" panose="02010803020104030203" pitchFamily="2" charset="-79"/>
                <a:cs typeface="Aharoni" panose="02010803020104030203" pitchFamily="2" charset="-79"/>
              </a:rPr>
              <a:t>AUSTRUMTIMORA</a:t>
            </a:r>
            <a:endParaRPr lang="lv-LV" sz="3200" dirty="0">
              <a:solidFill>
                <a:schemeClr val="bg1"/>
              </a:solidFill>
              <a:effectLst>
                <a:outerShdw blurRad="38100" dist="38100" dir="2700000" algn="tl">
                  <a:srgbClr val="000000">
                    <a:alpha val="43137"/>
                  </a:srgbClr>
                </a:outerShdw>
              </a:effectLst>
              <a:latin typeface="Aharoni" panose="02010803020104030203" pitchFamily="2" charset="-79"/>
              <a:cs typeface="Aharoni" panose="02010803020104030203" pitchFamily="2" charset="-79"/>
            </a:endParaRPr>
          </a:p>
        </p:txBody>
      </p:sp>
      <p:sp>
        <p:nvSpPr>
          <p:cNvPr id="17" name="Rectangle 16"/>
          <p:cNvSpPr/>
          <p:nvPr/>
        </p:nvSpPr>
        <p:spPr>
          <a:xfrm>
            <a:off x="-152400" y="4716602"/>
            <a:ext cx="12134850" cy="769441"/>
          </a:xfrm>
          <a:prstGeom prst="rect">
            <a:avLst/>
          </a:prstGeom>
        </p:spPr>
        <p:txBody>
          <a:bodyPr wrap="square">
            <a:spAutoFit/>
          </a:bodyPr>
          <a:lstStyle/>
          <a:p>
            <a:pPr algn="ctr"/>
            <a:r>
              <a:rPr lang="lv-LV" sz="4400" dirty="0" smtClean="0">
                <a:solidFill>
                  <a:schemeClr val="bg1"/>
                </a:solidFill>
                <a:latin typeface="GungsuhChe" panose="02030609000101010101" pitchFamily="49" charset="-127"/>
                <a:ea typeface="GungsuhChe" panose="02030609000101010101" pitchFamily="49" charset="-127"/>
              </a:rPr>
              <a:t> </a:t>
            </a:r>
            <a:endParaRPr lang="lv-LV" sz="4400" dirty="0">
              <a:solidFill>
                <a:schemeClr val="bg1"/>
              </a:solidFill>
              <a:latin typeface="GungsuhChe" panose="02030609000101010101" pitchFamily="49" charset="-127"/>
              <a:ea typeface="GungsuhChe" panose="02030609000101010101" pitchFamily="49" charset="-127"/>
            </a:endParaRPr>
          </a:p>
        </p:txBody>
      </p:sp>
      <p:sp>
        <p:nvSpPr>
          <p:cNvPr id="18" name="Rectangle 17"/>
          <p:cNvSpPr/>
          <p:nvPr/>
        </p:nvSpPr>
        <p:spPr>
          <a:xfrm>
            <a:off x="-152400" y="4956488"/>
            <a:ext cx="12134850" cy="2000548"/>
          </a:xfrm>
          <a:prstGeom prst="rect">
            <a:avLst/>
          </a:prstGeom>
        </p:spPr>
        <p:txBody>
          <a:bodyPr wrap="square">
            <a:spAutoFit/>
          </a:bodyPr>
          <a:lstStyle/>
          <a:p>
            <a:pPr algn="ctr"/>
            <a:r>
              <a:rPr lang="lv-LV" sz="4000" dirty="0" smtClean="0">
                <a:solidFill>
                  <a:schemeClr val="bg1"/>
                </a:solidFill>
                <a:latin typeface="GungsuhChe" panose="02030609000101010101" pitchFamily="49" charset="-127"/>
                <a:ea typeface="GungsuhChe" panose="02030609000101010101" pitchFamily="49" charset="-127"/>
              </a:rPr>
              <a:t>Cilvēkus vairāk motivē ideja, </a:t>
            </a:r>
          </a:p>
          <a:p>
            <a:pPr algn="ctr"/>
            <a:r>
              <a:rPr lang="lv-LV" sz="4000" dirty="0" smtClean="0">
                <a:solidFill>
                  <a:schemeClr val="bg1"/>
                </a:solidFill>
                <a:latin typeface="GungsuhChe" panose="02030609000101010101" pitchFamily="49" charset="-127"/>
                <a:ea typeface="GungsuhChe" panose="02030609000101010101" pitchFamily="49" charset="-127"/>
              </a:rPr>
              <a:t>nevis nauda!</a:t>
            </a:r>
            <a:endParaRPr lang="lv-LV" sz="3600" dirty="0" smtClean="0">
              <a:solidFill>
                <a:schemeClr val="bg1"/>
              </a:solidFill>
              <a:latin typeface="GungsuhChe" panose="02030609000101010101" pitchFamily="49" charset="-127"/>
              <a:ea typeface="GungsuhChe" panose="02030609000101010101" pitchFamily="49" charset="-127"/>
            </a:endParaRPr>
          </a:p>
          <a:p>
            <a:pPr algn="ctr"/>
            <a:r>
              <a:rPr lang="lv-LV" sz="4400" dirty="0" smtClean="0">
                <a:solidFill>
                  <a:schemeClr val="bg1"/>
                </a:solidFill>
                <a:latin typeface="GungsuhChe" panose="02030609000101010101" pitchFamily="49" charset="-127"/>
                <a:ea typeface="GungsuhChe" panose="02030609000101010101" pitchFamily="49" charset="-127"/>
              </a:rPr>
              <a:t> </a:t>
            </a:r>
            <a:endParaRPr lang="lv-LV" sz="4400" dirty="0">
              <a:solidFill>
                <a:schemeClr val="bg1"/>
              </a:solidFill>
              <a:latin typeface="GungsuhChe" panose="02030609000101010101" pitchFamily="49" charset="-127"/>
              <a:ea typeface="GungsuhChe" panose="02030609000101010101" pitchFamily="49" charset="-127"/>
            </a:endParaRPr>
          </a:p>
        </p:txBody>
      </p:sp>
    </p:spTree>
    <p:extLst>
      <p:ext uri="{BB962C8B-B14F-4D97-AF65-F5344CB8AC3E}">
        <p14:creationId xmlns:p14="http://schemas.microsoft.com/office/powerpoint/2010/main" val="2243661380"/>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0" y="21961"/>
            <a:ext cx="12192000" cy="6836039"/>
          </a:xfrm>
          <a:prstGeom prst="rect">
            <a:avLst/>
          </a:prstGeom>
          <a:pattFill prst="smConfetti">
            <a:fgClr>
              <a:schemeClr val="tx2"/>
            </a:fgClr>
            <a:bgClr>
              <a:schemeClr val="tx1"/>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v-LV"/>
          </a:p>
        </p:txBody>
      </p:sp>
      <p:sp>
        <p:nvSpPr>
          <p:cNvPr id="11" name="TextBox 10"/>
          <p:cNvSpPr txBox="1"/>
          <p:nvPr/>
        </p:nvSpPr>
        <p:spPr>
          <a:xfrm>
            <a:off x="7113290" y="4626177"/>
            <a:ext cx="5642569" cy="2062103"/>
          </a:xfrm>
          <a:prstGeom prst="rect">
            <a:avLst/>
          </a:prstGeom>
          <a:noFill/>
        </p:spPr>
        <p:txBody>
          <a:bodyPr wrap="square" rtlCol="0">
            <a:spAutoFit/>
          </a:bodyPr>
          <a:lstStyle/>
          <a:p>
            <a:r>
              <a:rPr lang="lv-LV" sz="3200" b="1" dirty="0">
                <a:solidFill>
                  <a:schemeClr val="bg1"/>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Galvaspilsēta: </a:t>
            </a:r>
            <a:r>
              <a:rPr lang="lv-LV" sz="3200" dirty="0" smtClean="0">
                <a:solidFill>
                  <a:schemeClr val="bg1"/>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Lome</a:t>
            </a:r>
            <a:endParaRPr lang="lv-LV" sz="3200" b="1" dirty="0" smtClean="0">
              <a:solidFill>
                <a:schemeClr val="bg1"/>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a:p>
            <a:r>
              <a:rPr lang="lv-LV" sz="3200" b="1" dirty="0" smtClean="0">
                <a:solidFill>
                  <a:schemeClr val="bg1"/>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Iedzīvotāji</a:t>
            </a:r>
            <a:r>
              <a:rPr lang="lv-LV" sz="3200" dirty="0" smtClean="0">
                <a:solidFill>
                  <a:schemeClr val="bg1"/>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 7 miljoni</a:t>
            </a:r>
          </a:p>
          <a:p>
            <a:r>
              <a:rPr lang="lv-LV" sz="3200" b="1" dirty="0" smtClean="0">
                <a:solidFill>
                  <a:schemeClr val="bg1"/>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Reģions</a:t>
            </a:r>
            <a:r>
              <a:rPr lang="lv-LV" sz="3200" dirty="0" smtClean="0">
                <a:solidFill>
                  <a:schemeClr val="bg1"/>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 Rietumāfrika</a:t>
            </a:r>
          </a:p>
          <a:p>
            <a:r>
              <a:rPr lang="lv-LV" sz="3200" b="1" dirty="0" smtClean="0">
                <a:solidFill>
                  <a:schemeClr val="bg1"/>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Valoda</a:t>
            </a:r>
            <a:r>
              <a:rPr lang="lv-LV" sz="3200" dirty="0" smtClean="0">
                <a:solidFill>
                  <a:schemeClr val="bg1"/>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 Franču</a:t>
            </a:r>
            <a:endParaRPr lang="lv-LV" sz="3200" dirty="0">
              <a:solidFill>
                <a:schemeClr val="bg1"/>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p:txBody>
      </p:sp>
      <p:pic>
        <p:nvPicPr>
          <p:cNvPr id="7170" name="Picture 2" descr="Image result for Togo masks peopl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25132" y="-268650"/>
            <a:ext cx="7021132" cy="4683041"/>
          </a:xfrm>
          <a:prstGeom prst="rect">
            <a:avLst/>
          </a:prstGeom>
          <a:noFill/>
          <a:extLst>
            <a:ext uri="{909E8E84-426E-40DD-AFC4-6F175D3DCCD1}">
              <a14:hiddenFill xmlns:a14="http://schemas.microsoft.com/office/drawing/2010/main">
                <a:solidFill>
                  <a:srgbClr val="FFFFFF"/>
                </a:solidFill>
              </a14:hiddenFill>
            </a:ext>
          </a:extLst>
        </p:spPr>
      </p:pic>
      <p:sp>
        <p:nvSpPr>
          <p:cNvPr id="10" name="TextBox 9"/>
          <p:cNvSpPr txBox="1"/>
          <p:nvPr/>
        </p:nvSpPr>
        <p:spPr>
          <a:xfrm>
            <a:off x="3205945" y="5079929"/>
            <a:ext cx="2404826" cy="1015663"/>
          </a:xfrm>
          <a:prstGeom prst="rect">
            <a:avLst/>
          </a:prstGeom>
          <a:noFill/>
        </p:spPr>
        <p:txBody>
          <a:bodyPr wrap="none" rtlCol="0">
            <a:spAutoFit/>
          </a:bodyPr>
          <a:lstStyle/>
          <a:p>
            <a:r>
              <a:rPr lang="lv-LV" sz="6000" dirty="0" smtClean="0">
                <a:solidFill>
                  <a:schemeClr val="bg1"/>
                </a:solidFill>
                <a:effectLst>
                  <a:outerShdw blurRad="38100" dist="38100" dir="2700000" algn="tl">
                    <a:srgbClr val="000000">
                      <a:alpha val="43137"/>
                    </a:srgbClr>
                  </a:outerShdw>
                </a:effectLst>
                <a:latin typeface="Aharoni" panose="02010803020104030203" pitchFamily="2" charset="-79"/>
                <a:cs typeface="Aharoni" panose="02010803020104030203" pitchFamily="2" charset="-79"/>
              </a:rPr>
              <a:t>TOGO</a:t>
            </a:r>
            <a:endParaRPr lang="lv-LV" sz="6600" dirty="0">
              <a:solidFill>
                <a:schemeClr val="bg1"/>
              </a:solidFill>
              <a:effectLst>
                <a:outerShdw blurRad="38100" dist="38100" dir="2700000" algn="tl">
                  <a:srgbClr val="000000">
                    <a:alpha val="43137"/>
                  </a:srgbClr>
                </a:outerShdw>
              </a:effectLst>
              <a:latin typeface="Aharoni" panose="02010803020104030203" pitchFamily="2" charset="-79"/>
              <a:cs typeface="Aharoni" panose="02010803020104030203" pitchFamily="2" charset="-79"/>
            </a:endParaRPr>
          </a:p>
        </p:txBody>
      </p:sp>
      <p:pic>
        <p:nvPicPr>
          <p:cNvPr id="14" name="Picture 2" descr="https://upload.wikimedia.org/wikipedia/commons/thumb/b/b7/Flag_of_Togo.png/640px-Flag_of_Togo.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179750" y="5003723"/>
            <a:ext cx="1750747" cy="1168076"/>
          </a:xfrm>
          <a:prstGeom prst="rect">
            <a:avLst/>
          </a:prstGeom>
          <a:noFill/>
          <a:extLst>
            <a:ext uri="{909E8E84-426E-40DD-AFC4-6F175D3DCCD1}">
              <a14:hiddenFill xmlns:a14="http://schemas.microsoft.com/office/drawing/2010/main">
                <a:solidFill>
                  <a:srgbClr val="FFFFFF"/>
                </a:solidFill>
              </a14:hiddenFill>
            </a:ext>
          </a:extLst>
        </p:spPr>
      </p:pic>
      <p:pic>
        <p:nvPicPr>
          <p:cNvPr id="2" name="Picture 1"/>
          <p:cNvPicPr>
            <a:picLocks noChangeAspect="1"/>
          </p:cNvPicPr>
          <p:nvPr/>
        </p:nvPicPr>
        <p:blipFill rotWithShape="1">
          <a:blip r:embed="rId5">
            <a:extLst>
              <a:ext uri="{28A0092B-C50C-407E-A947-70E740481C1C}">
                <a14:useLocalDpi xmlns:a14="http://schemas.microsoft.com/office/drawing/2010/main" val="0"/>
              </a:ext>
            </a:extLst>
          </a:blip>
          <a:srcRect l="20703" b="16389"/>
          <a:stretch/>
        </p:blipFill>
        <p:spPr>
          <a:xfrm>
            <a:off x="6096000" y="-96869"/>
            <a:ext cx="7677150" cy="4553326"/>
          </a:xfrm>
          <a:prstGeom prst="rect">
            <a:avLst/>
          </a:prstGeom>
        </p:spPr>
      </p:pic>
      <p:pic>
        <p:nvPicPr>
          <p:cNvPr id="7172" name="Picture 4" descr="Image result for Togo map"/>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52724" y="-235039"/>
            <a:ext cx="2207847" cy="241483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35578819"/>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p:cNvPicPr>
          <p:nvPr>
            <p:custDataLst>
              <p:tags r:id="rId1"/>
            </p:custDataLst>
          </p:nvPr>
        </p:nvPicPr>
        <p:blipFill>
          <a:blip r:embed="rId4">
            <a:extLst>
              <a:ext uri="{28A0092B-C50C-407E-A947-70E740481C1C}">
                <a14:useLocalDpi xmlns:a14="http://schemas.microsoft.com/office/drawing/2010/main" val="0"/>
              </a:ext>
            </a:extLst>
          </a:blip>
          <a:stretch>
            <a:fillRect/>
          </a:stretch>
        </p:blipFill>
        <p:spPr>
          <a:xfrm>
            <a:off x="254000" y="254000"/>
            <a:ext cx="11684000" cy="6350000"/>
          </a:xfrm>
          <a:prstGeom prst="rect">
            <a:avLst/>
          </a:prstGeom>
        </p:spPr>
      </p:pic>
    </p:spTree>
    <p:extLst>
      <p:ext uri="{BB962C8B-B14F-4D97-AF65-F5344CB8AC3E}">
        <p14:creationId xmlns:p14="http://schemas.microsoft.com/office/powerpoint/2010/main" val="339777948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42" name="Picture 6" descr="https://scontent-frt3-1.xx.fbcdn.net/v/t1.0-9/12313847_10153289589938595_5137992196133919692_n.jpg?oh=7ad5b3ad6e4cdc5ef21c5bc6607484ad&amp;oe=5837253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8391" y="0"/>
            <a:ext cx="6612764" cy="4408510"/>
          </a:xfrm>
          <a:prstGeom prst="rect">
            <a:avLst/>
          </a:prstGeom>
          <a:noFill/>
          <a:extLst>
            <a:ext uri="{909E8E84-426E-40DD-AFC4-6F175D3DCCD1}">
              <a14:hiddenFill xmlns:a14="http://schemas.microsoft.com/office/drawing/2010/main">
                <a:solidFill>
                  <a:srgbClr val="FFFFFF"/>
                </a:solidFill>
              </a14:hiddenFill>
            </a:ext>
          </a:extLst>
        </p:spPr>
      </p:pic>
      <p:pic>
        <p:nvPicPr>
          <p:cNvPr id="14340" name="Picture 4" descr="https://scontent-frt3-1.xx.fbcdn.net/v/t1.0-9/12316296_10153286155513595_6239695881695481643_n.jpg?oh=9e681d4f9244a03880c53bc33aaba772&amp;oe=581B94FC"/>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069392" y="-266700"/>
            <a:ext cx="6122608" cy="4591956"/>
          </a:xfrm>
          <a:prstGeom prst="rect">
            <a:avLst/>
          </a:prstGeom>
          <a:noFill/>
          <a:extLst>
            <a:ext uri="{909E8E84-426E-40DD-AFC4-6F175D3DCCD1}">
              <a14:hiddenFill xmlns:a14="http://schemas.microsoft.com/office/drawing/2010/main">
                <a:solidFill>
                  <a:srgbClr val="FFFFFF"/>
                </a:solidFill>
              </a14:hiddenFill>
            </a:ext>
          </a:extLst>
        </p:spPr>
      </p:pic>
      <p:sp>
        <p:nvSpPr>
          <p:cNvPr id="6" name="Rectangle 5"/>
          <p:cNvSpPr/>
          <p:nvPr/>
        </p:nvSpPr>
        <p:spPr>
          <a:xfrm>
            <a:off x="0" y="4325256"/>
            <a:ext cx="12192000" cy="2532744"/>
          </a:xfrm>
          <a:prstGeom prst="rect">
            <a:avLst/>
          </a:prstGeom>
          <a:pattFill prst="smConfetti">
            <a:fgClr>
              <a:schemeClr val="tx2"/>
            </a:fgClr>
            <a:bgClr>
              <a:schemeClr val="tx1"/>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v-LV"/>
          </a:p>
        </p:txBody>
      </p:sp>
      <p:cxnSp>
        <p:nvCxnSpPr>
          <p:cNvPr id="9" name="Straight Connector 8"/>
          <p:cNvCxnSpPr/>
          <p:nvPr/>
        </p:nvCxnSpPr>
        <p:spPr>
          <a:xfrm flipV="1">
            <a:off x="9054060" y="2968052"/>
            <a:ext cx="4202243" cy="3889948"/>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a:xfrm flipV="1">
            <a:off x="9206460" y="3120452"/>
            <a:ext cx="4202243" cy="3889948"/>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a:xfrm flipV="1">
            <a:off x="9358860" y="3272852"/>
            <a:ext cx="4202243" cy="3889948"/>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a:xfrm flipV="1">
            <a:off x="9511260" y="3425252"/>
            <a:ext cx="4202243" cy="3889948"/>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a:xfrm flipV="1">
            <a:off x="9663660" y="3577652"/>
            <a:ext cx="4202243" cy="3889948"/>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7" name="TextBox 6"/>
          <p:cNvSpPr txBox="1"/>
          <p:nvPr/>
        </p:nvSpPr>
        <p:spPr>
          <a:xfrm>
            <a:off x="10596457" y="3802036"/>
            <a:ext cx="1220206" cy="523220"/>
          </a:xfrm>
          <a:prstGeom prst="rect">
            <a:avLst/>
          </a:prstGeom>
          <a:noFill/>
        </p:spPr>
        <p:txBody>
          <a:bodyPr wrap="none" rtlCol="0">
            <a:spAutoFit/>
          </a:bodyPr>
          <a:lstStyle/>
          <a:p>
            <a:r>
              <a:rPr lang="lv-LV" sz="2800" dirty="0" smtClean="0">
                <a:solidFill>
                  <a:schemeClr val="bg1"/>
                </a:solidFill>
                <a:effectLst>
                  <a:outerShdw blurRad="38100" dist="38100" dir="2700000" algn="tl">
                    <a:srgbClr val="000000">
                      <a:alpha val="43137"/>
                    </a:srgbClr>
                  </a:outerShdw>
                </a:effectLst>
                <a:latin typeface="Aharoni" panose="02010803020104030203" pitchFamily="2" charset="-79"/>
                <a:cs typeface="Aharoni" panose="02010803020104030203" pitchFamily="2" charset="-79"/>
              </a:rPr>
              <a:t>TOGO</a:t>
            </a:r>
            <a:endParaRPr lang="lv-LV" sz="3200" dirty="0">
              <a:solidFill>
                <a:schemeClr val="bg1"/>
              </a:solidFill>
              <a:effectLst>
                <a:outerShdw blurRad="38100" dist="38100" dir="2700000" algn="tl">
                  <a:srgbClr val="000000">
                    <a:alpha val="43137"/>
                  </a:srgbClr>
                </a:outerShdw>
              </a:effectLst>
              <a:latin typeface="Aharoni" panose="02010803020104030203" pitchFamily="2" charset="-79"/>
              <a:cs typeface="Aharoni" panose="02010803020104030203" pitchFamily="2" charset="-79"/>
            </a:endParaRPr>
          </a:p>
        </p:txBody>
      </p:sp>
      <p:pic>
        <p:nvPicPr>
          <p:cNvPr id="14338" name="Picture 2" descr="https://upload.wikimedia.org/wikipedia/commons/thumb/b/b7/Flag_of_Togo.png/640px-Flag_of_Togo.pn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0009082" y="3857167"/>
            <a:ext cx="587375" cy="391889"/>
          </a:xfrm>
          <a:prstGeom prst="rect">
            <a:avLst/>
          </a:prstGeom>
          <a:noFill/>
          <a:extLst>
            <a:ext uri="{909E8E84-426E-40DD-AFC4-6F175D3DCCD1}">
              <a14:hiddenFill xmlns:a14="http://schemas.microsoft.com/office/drawing/2010/main">
                <a:solidFill>
                  <a:srgbClr val="FFFFFF"/>
                </a:solidFill>
              </a14:hiddenFill>
            </a:ext>
          </a:extLst>
        </p:spPr>
      </p:pic>
      <p:sp>
        <p:nvSpPr>
          <p:cNvPr id="8" name="Rectangle 7"/>
          <p:cNvSpPr/>
          <p:nvPr/>
        </p:nvSpPr>
        <p:spPr>
          <a:xfrm>
            <a:off x="995868" y="4726275"/>
            <a:ext cx="10616513" cy="1446550"/>
          </a:xfrm>
          <a:prstGeom prst="rect">
            <a:avLst/>
          </a:prstGeom>
        </p:spPr>
        <p:txBody>
          <a:bodyPr wrap="square">
            <a:spAutoFit/>
          </a:bodyPr>
          <a:lstStyle/>
          <a:p>
            <a:pPr algn="ctr"/>
            <a:r>
              <a:rPr lang="lv-LV" sz="4400" dirty="0" smtClean="0">
                <a:solidFill>
                  <a:schemeClr val="bg1"/>
                </a:solidFill>
                <a:latin typeface="GungsuhChe" panose="02030609000101010101" pitchFamily="49" charset="-127"/>
                <a:ea typeface="GungsuhChe" panose="02030609000101010101" pitchFamily="49" charset="-127"/>
              </a:rPr>
              <a:t>Nezināt ir </a:t>
            </a:r>
            <a:r>
              <a:rPr lang="lv-LV" sz="4400" dirty="0" smtClean="0">
                <a:solidFill>
                  <a:schemeClr val="bg1"/>
                </a:solidFill>
                <a:latin typeface="GungsuhChe" panose="02030609000101010101" pitchFamily="49" charset="-127"/>
                <a:ea typeface="GungsuhChe" panose="02030609000101010101" pitchFamily="49" charset="-127"/>
              </a:rPr>
              <a:t>OK,</a:t>
            </a:r>
          </a:p>
          <a:p>
            <a:pPr algn="ctr"/>
            <a:r>
              <a:rPr lang="lv-LV" sz="4400" dirty="0" smtClean="0">
                <a:solidFill>
                  <a:schemeClr val="bg1"/>
                </a:solidFill>
                <a:latin typeface="GungsuhChe" panose="02030609000101010101" pitchFamily="49" charset="-127"/>
                <a:ea typeface="GungsuhChe" panose="02030609000101010101" pitchFamily="49" charset="-127"/>
              </a:rPr>
              <a:t>Necensties u</a:t>
            </a:r>
            <a:r>
              <a:rPr lang="lv-LV" sz="4400" dirty="0" smtClean="0">
                <a:solidFill>
                  <a:schemeClr val="bg1"/>
                </a:solidFill>
                <a:latin typeface="GungsuhChe" panose="02030609000101010101" pitchFamily="49" charset="-127"/>
                <a:ea typeface="GungsuhChe" panose="02030609000101010101" pitchFamily="49" charset="-127"/>
              </a:rPr>
              <a:t>zzināt nav OK </a:t>
            </a:r>
            <a:endParaRPr lang="lv-LV" sz="4400" dirty="0" smtClean="0">
              <a:solidFill>
                <a:schemeClr val="bg1"/>
              </a:solidFill>
              <a:latin typeface="GungsuhChe" panose="02030609000101010101" pitchFamily="49" charset="-127"/>
              <a:ea typeface="GungsuhChe" panose="02030609000101010101" pitchFamily="49" charset="-127"/>
            </a:endParaRPr>
          </a:p>
        </p:txBody>
      </p:sp>
    </p:spTree>
    <p:extLst>
      <p:ext uri="{BB962C8B-B14F-4D97-AF65-F5344CB8AC3E}">
        <p14:creationId xmlns:p14="http://schemas.microsoft.com/office/powerpoint/2010/main" val="1064379383"/>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09836" y="3830552"/>
            <a:ext cx="11352551" cy="1006606"/>
          </a:xfrm>
        </p:spPr>
        <p:txBody>
          <a:bodyPr>
            <a:normAutofit/>
          </a:bodyPr>
          <a:lstStyle/>
          <a:p>
            <a:r>
              <a:rPr lang="lv-LV" sz="4800" dirty="0" smtClean="0">
                <a:latin typeface="GungsuhChe" panose="02030609000101010101" pitchFamily="49" charset="-127"/>
                <a:ea typeface="GungsuhChe" panose="02030609000101010101" pitchFamily="49" charset="-127"/>
                <a:cs typeface="Courier New" panose="02070309020205020404" pitchFamily="49" charset="0"/>
              </a:rPr>
              <a:t>JAUTĀJUMI!</a:t>
            </a:r>
            <a:endParaRPr lang="lv-LV" sz="4800" dirty="0">
              <a:latin typeface="GungsuhChe" panose="02030609000101010101" pitchFamily="49" charset="-127"/>
              <a:ea typeface="GungsuhChe" panose="02030609000101010101" pitchFamily="49" charset="-127"/>
              <a:cs typeface="Courier New" panose="02070309020205020404" pitchFamily="49" charset="0"/>
            </a:endParaRPr>
          </a:p>
        </p:txBody>
      </p:sp>
      <p:pic>
        <p:nvPicPr>
          <p:cNvPr id="4" name="Picture 2" descr="http://i.istockimg.com/file_thumbview_approve/35615872/3/stock-illustration-35615872-earth-cartoon-hand-drawn.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817177" y="1196902"/>
            <a:ext cx="2647585" cy="26336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40033158"/>
      </p:ext>
    </p:extLst>
  </p:cSld>
  <p:clrMapOvr>
    <a:masterClrMapping/>
  </p:clrMapOvr>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__PE_POLL_EMBED_ID" val="acb98b48-f403-4999-861e-1268aa0e0cc9"/>
</p:tagLst>
</file>

<file path=ppt/tags/tag2.xml><?xml version="1.0" encoding="utf-8"?>
<p:tagLst xmlns:a="http://schemas.openxmlformats.org/drawingml/2006/main" xmlns:r="http://schemas.openxmlformats.org/officeDocument/2006/relationships" xmlns:p="http://schemas.openxmlformats.org/presentationml/2006/main">
  <p:tag name="__PE_POLL_EMBED_ID" val="3384041b-8a74-4913-bf8f-1843325d6cad"/>
</p:tagLst>
</file>

<file path=ppt/tags/tag3.xml><?xml version="1.0" encoding="utf-8"?>
<p:tagLst xmlns:a="http://schemas.openxmlformats.org/drawingml/2006/main" xmlns:r="http://schemas.openxmlformats.org/officeDocument/2006/relationships" xmlns:p="http://schemas.openxmlformats.org/presentationml/2006/main">
  <p:tag name="__PE_POLL_EMBED_ID" val="c0404360-a8c9-4edf-8c97-ab61a126f8de"/>
</p:tagLst>
</file>

<file path=ppt/tags/tag4.xml><?xml version="1.0" encoding="utf-8"?>
<p:tagLst xmlns:a="http://schemas.openxmlformats.org/drawingml/2006/main" xmlns:r="http://schemas.openxmlformats.org/officeDocument/2006/relationships" xmlns:p="http://schemas.openxmlformats.org/presentationml/2006/main">
  <p:tag name="__PE_POLL_EMBED_ID" val="a39d2da5-7cf5-4ccb-9b3a-2b575c2a912f"/>
</p:tagLst>
</file>

<file path=ppt/tags/tag5.xml><?xml version="1.0" encoding="utf-8"?>
<p:tagLst xmlns:a="http://schemas.openxmlformats.org/drawingml/2006/main" xmlns:r="http://schemas.openxmlformats.org/officeDocument/2006/relationships" xmlns:p="http://schemas.openxmlformats.org/presentationml/2006/main">
  <p:tag name="__PE_POLL_EMBED_ID" val="ee5a7161-b175-4788-b800-17a400492fc6"/>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529</TotalTime>
  <Words>720</Words>
  <Application>Microsoft Office PowerPoint</Application>
  <PresentationFormat>Widescreen</PresentationFormat>
  <Paragraphs>120</Paragraphs>
  <Slides>23</Slides>
  <Notes>16</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23</vt:i4>
      </vt:variant>
    </vt:vector>
  </HeadingPairs>
  <TitlesOfParts>
    <vt:vector size="31" baseType="lpstr">
      <vt:lpstr>GungsuhChe</vt:lpstr>
      <vt:lpstr>Aharoni</vt:lpstr>
      <vt:lpstr>Arial</vt:lpstr>
      <vt:lpstr>Calibri</vt:lpstr>
      <vt:lpstr>Calibri Light</vt:lpstr>
      <vt:lpstr>Courier New</vt:lpstr>
      <vt:lpstr>Webdings</vt:lpstr>
      <vt:lpstr>Office Theme</vt:lpstr>
      <vt:lpstr>5 AR PUSI ATZIŅAS NO 5 KONTIENTIEM</vt:lpstr>
      <vt:lpstr>PowerPoint Presentation</vt:lpstr>
      <vt:lpstr>21. gadsimta ZEME skaitļos</vt:lpstr>
      <vt:lpstr>PowerPoint Presentation</vt:lpstr>
      <vt:lpstr>10 GADI KOPŠ VIDUSSKOLAS</vt:lpstr>
      <vt:lpstr>LAIKS CEĻOT</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JAUTĀJUMI!</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Miks</dc:creator>
  <cp:lastModifiedBy>Miks</cp:lastModifiedBy>
  <cp:revision>44</cp:revision>
  <dcterms:created xsi:type="dcterms:W3CDTF">2016-07-21T09:20:08Z</dcterms:created>
  <dcterms:modified xsi:type="dcterms:W3CDTF">2017-02-16T22:37:49Z</dcterms:modified>
</cp:coreProperties>
</file>