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257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 rtl="0"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911" autoAdjust="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orient="horz" pos="4128"/>
        <p:guide pos="3840"/>
        <p:guide pos="72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 dirty="0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90DAA8-B78C-451B-9594-63BBE829FBA7}" type="datetime1">
              <a:rPr lang="lv-LV" smtClean="0"/>
              <a:t>19.01.2021</a:t>
            </a:fld>
            <a:endParaRPr lang="lv-LV" dirty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 noProof="0" dirty="0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5ACFA-8BF5-4ADE-95F9-5E479FA5D2CE}" type="datetime1">
              <a:rPr lang="lv-LV" smtClean="0"/>
              <a:pPr/>
              <a:t>19.01.2021</a:t>
            </a:fld>
            <a:endParaRPr lang="lv-LV" dirty="0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v-LV" noProof="0" dirty="0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v-LV" noProof="0" dirty="0"/>
              <a:t>Noklikšķiniet, lai rediģētu šablona tekstu stilus</a:t>
            </a:r>
          </a:p>
          <a:p>
            <a:pPr lvl="1" rtl="0"/>
            <a:r>
              <a:rPr lang="lv-LV" noProof="0" dirty="0"/>
              <a:t>Otrais līmenis</a:t>
            </a:r>
          </a:p>
          <a:p>
            <a:pPr lvl="2" rtl="0"/>
            <a:r>
              <a:rPr lang="lv-LV" noProof="0" dirty="0"/>
              <a:t>Trešais līmenis</a:t>
            </a:r>
          </a:p>
          <a:p>
            <a:pPr lvl="3" rtl="0"/>
            <a:r>
              <a:rPr lang="lv-LV" noProof="0" dirty="0"/>
              <a:t>Ceturtais līmenis</a:t>
            </a:r>
          </a:p>
          <a:p>
            <a:pPr lvl="4" rtl="0"/>
            <a:r>
              <a:rPr lang="lv-LV" noProof="0" dirty="0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lv-LV" smtClean="0"/>
              <a:t>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lv-LV" dirty="0"/>
              <a:t>Nodarbību aprakstiem jābūt īsiem.</a:t>
            </a:r>
          </a:p>
          <a:p>
            <a:pPr rtl="0"/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lv-LV" b="1" dirty="0"/>
              <a:t>Mērķu piemēri</a:t>
            </a:r>
          </a:p>
          <a:p>
            <a:pPr marL="0" indent="0" rtl="0">
              <a:buFont typeface="Arial" panose="020B0604020202020204" pitchFamily="34" charset="0"/>
              <a:buNone/>
            </a:pPr>
            <a:r>
              <a:rPr lang="lv-LV" dirty="0"/>
              <a:t>Šīs apmācības beigās jūs pratīsit: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Saglabāt failus grupas tīmekļa serverī.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Pārvietot failus uz citām atrašanās vietām grupas tīmekļa serverī.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Koplietot failus grupas tīmekļa serverī.</a:t>
            </a:r>
          </a:p>
          <a:p>
            <a:pPr rtl="0"/>
            <a:endParaRPr lang="lv-LV" dirty="0"/>
          </a:p>
          <a:p>
            <a:pPr rtl="0"/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3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lv-LV" smtClean="0"/>
              <a:t>4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76770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lv-LV" smtClean="0"/>
              <a:t>5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03527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800B302-F4DC-4547-9C74-CF794137D166}" type="slidenum">
              <a:rPr lang="lv-LV" smtClean="0"/>
              <a:t>6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0865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aisnstūris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3" name="Taisnstūris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4" name="Taisnstūris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5" name="Taisnstūris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6" name="Taisnstūris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7" name="Taisnstūris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0" name="Taisnstūris ar noapaļotiem stūriem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1" name="Taisnstūris ar noapaļotiem stūriem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7" name="Taisnstūris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10" name="Taisnstūris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11" name="Taisnstūris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8" name="Virsraksts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9" name="Apakšvirsraksts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lv-LV" noProof="0" smtClean="0"/>
              <a:t>Noklikšķiniet, lai rediģētu šablona apakšvirsraksta stilu</a:t>
            </a:r>
            <a:endParaRPr lang="lv-LV" noProof="0" dirty="0"/>
          </a:p>
        </p:txBody>
      </p:sp>
      <p:sp>
        <p:nvSpPr>
          <p:cNvPr id="17" name="Kājenes vietturis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28" name="Datuma vietturis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ED233DCD-4153-4F8A-B5E2-7AEF62535E2E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29" name="Slaida numura vietturis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11FDA1-286D-4884-AE3A-166BCB5547A1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kumimoji="0" lang="lv-LV" noProof="0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D5A47B-DC5D-4B50-A43D-A7644097A524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rais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79E04F-F210-4011-8DD6-36303060A2AF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5" name="Satura vietturis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28" name="Kājenes vietturis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26" name="Datuma vietturis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CBCF26-89C1-4092-8E7B-6B85AC9429E0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27" name="Slaida numura vietturis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B82499E8-AA63-45D5-9528-4C1B47293A98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74DF8E-0EBD-41EC-B759-20CFE2927E30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lv-LV" noProof="0" dirty="0"/>
              <a:t>Rediģēt šablona virsraksta stilu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4A0C0E-0AED-4D1C-B5F7-CEFC438C2BEE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Attēla vietturis 2" descr="Tukšs vietturis attēla pievienošanai. Noklikšķiniet uz viettura un atlasiet pievienojamo attēlu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lv-LV" noProof="0" smtClean="0"/>
              <a:t>Noklikšķiniet uz ikonas, lai pievienotu attēlu</a:t>
            </a:r>
            <a:endParaRPr kumimoji="0" lang="lv-LV" noProof="0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FF0F9B-2561-4458-BE4E-DC1FF465DEC7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5502D0-C841-4158-A17B-DA4115E3D978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lv-LV" noProof="0" dirty="0"/>
              <a:t>Rediģēt šablona virsraksta stilu</a:t>
            </a:r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lv-LV" noProof="0" dirty="0"/>
              <a:t>Noklikšķiniet, lai rediģētu šablona tekstu stilus</a:t>
            </a:r>
          </a:p>
          <a:p>
            <a:pPr lvl="1" rtl="0" eaLnBrk="1" latinLnBrk="0" hangingPunct="1"/>
            <a:r>
              <a:rPr lang="lv-LV" noProof="0" dirty="0"/>
              <a:t>Otrais līmenis</a:t>
            </a:r>
          </a:p>
          <a:p>
            <a:pPr lvl="2" rtl="0" eaLnBrk="1" latinLnBrk="0" hangingPunct="1"/>
            <a:r>
              <a:rPr lang="lv-LV" noProof="0" dirty="0"/>
              <a:t>Trešais līmenis</a:t>
            </a:r>
          </a:p>
          <a:p>
            <a:pPr lvl="3" rtl="0" eaLnBrk="1" latinLnBrk="0" hangingPunct="1"/>
            <a:r>
              <a:rPr lang="lv-LV" noProof="0" dirty="0"/>
              <a:t>Ceturtais līmenis</a:t>
            </a:r>
          </a:p>
          <a:p>
            <a:pPr lvl="4" rtl="0" eaLnBrk="1" latinLnBrk="0" hangingPunct="1"/>
            <a:r>
              <a:rPr lang="lv-LV" noProof="0" dirty="0"/>
              <a:t>Piektais līmenis</a:t>
            </a:r>
            <a:endParaRPr kumimoji="0" lang="lv-LV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86E38B-E2CF-4F4A-B4FB-FB8778AF69DE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aisnstūris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9" name="Taisnstūris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0" name="Taisnstūris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1" name="Taisnstūris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2" name="Taisnstūris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3" name="Taisnstūris ar noapaļotiem stūriem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4" name="Taisnstūris ar noapaļotiem stūriem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5" name="Taisnstūris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6" name="Taisnstūris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7" name="Taisnstūris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8" name="Taisnstūris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9" name="Taisnstūris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40" name="Taisnstūris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2" name="Virsraksta vietturis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lv-LV" noProof="0" dirty="0"/>
              <a:t>Noklikšķiniet, lai rediģētu šablona virsraksta stilu</a:t>
            </a:r>
          </a:p>
        </p:txBody>
      </p:sp>
      <p:sp>
        <p:nvSpPr>
          <p:cNvPr id="13" name="Teksta vietturis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lv-LV" noProof="0" dirty="0"/>
              <a:t>Rediģējiet šablona teksta stilus</a:t>
            </a:r>
          </a:p>
          <a:p>
            <a:pPr lvl="1" rtl="0"/>
            <a:r>
              <a:rPr lang="lv-LV" noProof="0" dirty="0"/>
              <a:t>Otrais līmenis</a:t>
            </a:r>
          </a:p>
          <a:p>
            <a:pPr lvl="2" rtl="0"/>
            <a:r>
              <a:rPr lang="lv-LV" noProof="0" dirty="0"/>
              <a:t>Trešais līmenis</a:t>
            </a:r>
          </a:p>
          <a:p>
            <a:pPr lvl="3" rtl="0"/>
            <a:r>
              <a:rPr lang="lv-LV" noProof="0" dirty="0"/>
              <a:t>Ceturtais līmenis</a:t>
            </a:r>
          </a:p>
          <a:p>
            <a:pPr lvl="4" rtl="0"/>
            <a:r>
              <a:rPr lang="lv-LV" noProof="0" dirty="0"/>
              <a:t>Piektais līmenis</a:t>
            </a:r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14" name="Datuma vietturis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ED7BBC1C-36CA-4D70-A698-A4682940A04D}" type="datetime1">
              <a:rPr lang="lv-LV" noProof="0" smtClean="0"/>
              <a:t>19.01.2021</a:t>
            </a:fld>
            <a:endParaRPr lang="lv-LV" noProof="0" dirty="0"/>
          </a:p>
        </p:txBody>
      </p:sp>
      <p:sp>
        <p:nvSpPr>
          <p:cNvPr id="23" name="Slaida numura vietturis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orm_12_exam_speaking_tasks_languages.doc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English-Langfocus_com%20listening+ex_.docx" TargetMode="External"/><Relationship Id="rId4" Type="http://schemas.openxmlformats.org/officeDocument/2006/relationships/hyperlink" Target="Language%20Corner%20opportunities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1o%20reasons%20to%20learn%20English.doc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Reading%20Why%20Irish%20speak%20English.pdf" TargetMode="External"/><Relationship Id="rId5" Type="http://schemas.openxmlformats.org/officeDocument/2006/relationships/hyperlink" Target="Form_12_exam_speaking_tasks_languages.docx" TargetMode="External"/><Relationship Id="rId4" Type="http://schemas.openxmlformats.org/officeDocument/2006/relationships/hyperlink" Target="Esperanto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andout-Ispeak%20English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TEDx%20Talk%20on%20English.docx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77840" y="1911331"/>
            <a:ext cx="11277600" cy="1470025"/>
          </a:xfrm>
        </p:spPr>
        <p:txBody>
          <a:bodyPr rtlCol="0"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sz="2700" dirty="0" err="1"/>
              <a:t>Supporting</a:t>
            </a:r>
            <a:r>
              <a:rPr lang="lv-LV" sz="2700" dirty="0"/>
              <a:t> </a:t>
            </a:r>
            <a:r>
              <a:rPr lang="lv-LV" sz="2700" dirty="0" err="1"/>
              <a:t>Multilingual</a:t>
            </a:r>
            <a:r>
              <a:rPr lang="lv-LV" sz="2700" dirty="0"/>
              <a:t> </a:t>
            </a:r>
            <a:r>
              <a:rPr lang="lv-LV" sz="2700" dirty="0" err="1" smtClean="0"/>
              <a:t>Classrooms</a:t>
            </a:r>
            <a:r>
              <a:rPr lang="lv-LV" sz="2700" dirty="0" smtClean="0"/>
              <a:t/>
            </a:r>
            <a:br>
              <a:rPr lang="lv-LV" sz="2700" dirty="0" smtClean="0"/>
            </a:br>
            <a:r>
              <a:rPr lang="lv-LV" sz="2700" dirty="0"/>
              <a:t/>
            </a:r>
            <a:br>
              <a:rPr lang="lv-LV" sz="2700" dirty="0"/>
            </a:br>
            <a:r>
              <a:rPr lang="en-US" dirty="0" smtClean="0"/>
              <a:t>“</a:t>
            </a:r>
            <a:r>
              <a:rPr lang="en-US" dirty="0"/>
              <a:t>I speak English; I am literate”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609600" y="4691511"/>
            <a:ext cx="6604000" cy="1752600"/>
          </a:xfrm>
        </p:spPr>
        <p:txBody>
          <a:bodyPr rtlCol="0">
            <a:normAutofit/>
          </a:bodyPr>
          <a:lstStyle/>
          <a:p>
            <a:endParaRPr lang="lv-LV" sz="2000" dirty="0" smtClean="0"/>
          </a:p>
          <a:p>
            <a:endParaRPr lang="lv-LV" sz="2000" dirty="0" smtClean="0"/>
          </a:p>
          <a:p>
            <a:r>
              <a:rPr lang="lv-LV" sz="2000" dirty="0" err="1" smtClean="0"/>
              <a:t>Teachers</a:t>
            </a:r>
            <a:r>
              <a:rPr lang="lv-LV" sz="2000" dirty="0"/>
              <a:t>: Antra </a:t>
            </a:r>
            <a:r>
              <a:rPr lang="lv-LV" sz="2000" dirty="0" err="1"/>
              <a:t>Dukāne</a:t>
            </a:r>
            <a:r>
              <a:rPr lang="lv-LV" sz="2000" dirty="0"/>
              <a:t>, </a:t>
            </a:r>
            <a:r>
              <a:rPr lang="lv-LV" sz="2000" dirty="0" err="1"/>
              <a:t>Liāra</a:t>
            </a:r>
            <a:r>
              <a:rPr lang="lv-LV" sz="2000" dirty="0"/>
              <a:t> </a:t>
            </a:r>
            <a:r>
              <a:rPr lang="lv-LV" sz="2000" dirty="0" err="1" smtClean="0"/>
              <a:t>Beļkeviča</a:t>
            </a:r>
            <a:endParaRPr lang="lv-LV" sz="2000" dirty="0"/>
          </a:p>
          <a:p>
            <a:r>
              <a:rPr lang="lv-LV" sz="2000" dirty="0"/>
              <a:t> (Saldus </a:t>
            </a:r>
            <a:r>
              <a:rPr lang="lv-LV" sz="2000" dirty="0" err="1"/>
              <a:t>Municipality</a:t>
            </a:r>
            <a:r>
              <a:rPr lang="lv-LV" sz="2000" dirty="0"/>
              <a:t> Druva </a:t>
            </a:r>
            <a:r>
              <a:rPr lang="lv-LV" sz="2000" dirty="0" err="1"/>
              <a:t>Secondary</a:t>
            </a:r>
            <a:r>
              <a:rPr lang="lv-LV" sz="2000" dirty="0"/>
              <a:t> School)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atura vietturis 2"/>
          <p:cNvSpPr>
            <a:spLocks noGrp="1"/>
          </p:cNvSpPr>
          <p:nvPr>
            <p:ph idx="1"/>
          </p:nvPr>
        </p:nvSpPr>
        <p:spPr>
          <a:xfrm>
            <a:off x="609600" y="2314955"/>
            <a:ext cx="10813576" cy="43924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lv-LV" sz="6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6400" b="1" dirty="0" smtClean="0">
                <a:solidFill>
                  <a:schemeClr val="tx2">
                    <a:lumMod val="50000"/>
                  </a:schemeClr>
                </a:solidFill>
              </a:rPr>
              <a:t>By </a:t>
            </a:r>
            <a:r>
              <a:rPr lang="en-US" sz="6400" b="1" dirty="0">
                <a:solidFill>
                  <a:schemeClr val="tx2">
                    <a:lumMod val="50000"/>
                  </a:schemeClr>
                </a:solidFill>
              </a:rPr>
              <a:t>the end of these lessons students</a:t>
            </a:r>
            <a:r>
              <a:rPr lang="en-US" sz="64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lv-LV" sz="6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6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1.</a:t>
            </a:r>
            <a:r>
              <a:rPr lang="lv-LV" sz="64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will 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have understood the concept of lingua franca;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2.	will have classified countries according to whether English in these countries is spoken as a first 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language 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or as a second </a:t>
            </a:r>
            <a:r>
              <a:rPr lang="lv-LV" sz="64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language 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(lingua franca);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3.	will have listened to a part of a lecture about the spread of English around the world or 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watched Langfocus 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video on </a:t>
            </a:r>
            <a:r>
              <a:rPr lang="lv-LV" sz="64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YouTube 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on the same issue or both;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4.	will have brainstormed ideas about advantages and disadvantages of English as a global 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language 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of </a:t>
            </a:r>
            <a:r>
              <a:rPr lang="en-US" sz="6400" dirty="0" smtClean="0">
                <a:solidFill>
                  <a:schemeClr val="tx2">
                    <a:lumMod val="50000"/>
                  </a:schemeClr>
                </a:solidFill>
              </a:rPr>
              <a:t>communication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5.	will have listened to a lecture about attempts to create an artificial language Esperanto;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6.	will have read a text “Why do the Irish speak English?”;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7.	will have listened to a </a:t>
            </a:r>
            <a:r>
              <a:rPr lang="en-US" sz="6400" dirty="0" err="1">
                <a:solidFill>
                  <a:schemeClr val="tx2">
                    <a:lumMod val="50000"/>
                  </a:schemeClr>
                </a:solidFill>
              </a:rPr>
              <a:t>TEDx</a:t>
            </a: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 talk related to the topic;</a:t>
            </a:r>
          </a:p>
          <a:p>
            <a:pPr marL="0" indent="0">
              <a:lnSpc>
                <a:spcPct val="140000"/>
              </a:lnSpc>
              <a:buNone/>
              <a:tabLst>
                <a:tab pos="450850" algn="l"/>
              </a:tabLst>
            </a:pPr>
            <a:r>
              <a:rPr lang="en-US" sz="6400" dirty="0">
                <a:solidFill>
                  <a:schemeClr val="tx2">
                    <a:lumMod val="50000"/>
                  </a:schemeClr>
                </a:solidFill>
              </a:rPr>
              <a:t>8.	will have done several Form 12 exam speaking papers related to the topic.</a:t>
            </a:r>
          </a:p>
          <a:p>
            <a:endParaRPr lang="en-US" dirty="0"/>
          </a:p>
        </p:txBody>
      </p:sp>
      <p:graphicFrame>
        <p:nvGraphicFramePr>
          <p:cNvPr id="6" name="Tabu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52577"/>
              </p:ext>
            </p:extLst>
          </p:nvPr>
        </p:nvGraphicFramePr>
        <p:xfrm>
          <a:off x="643512" y="1755400"/>
          <a:ext cx="2304255" cy="441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5">
                  <a:extLst>
                    <a:ext uri="{9D8B030D-6E8A-4147-A177-3AD203B41FA5}">
                      <a16:colId xmlns:a16="http://schemas.microsoft.com/office/drawing/2014/main" xmlns="" val="2936013334"/>
                    </a:ext>
                  </a:extLst>
                </a:gridCol>
              </a:tblGrid>
              <a:tr h="441889">
                <a:tc>
                  <a:txBody>
                    <a:bodyPr/>
                    <a:lstStyle/>
                    <a:p>
                      <a:r>
                        <a:rPr lang="lv-LV" dirty="0" smtClean="0"/>
                        <a:t>OBJECTIVES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9814218"/>
                  </a:ext>
                </a:extLst>
              </a:tr>
            </a:tbl>
          </a:graphicData>
        </a:graphic>
      </p:graphicFrame>
      <p:sp>
        <p:nvSpPr>
          <p:cNvPr id="8" name="Virsraksts 1"/>
          <p:cNvSpPr txBox="1">
            <a:spLocks/>
          </p:cNvSpPr>
          <p:nvPr/>
        </p:nvSpPr>
        <p:spPr>
          <a:xfrm>
            <a:off x="553420" y="533400"/>
            <a:ext cx="9601200" cy="879376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Number of lesson: 3 or 4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		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School Grade: Form 11 or Form 12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atura vietturi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884311"/>
              </p:ext>
            </p:extLst>
          </p:nvPr>
        </p:nvGraphicFramePr>
        <p:xfrm>
          <a:off x="714086" y="1930355"/>
          <a:ext cx="9903871" cy="4550276"/>
        </p:xfrm>
        <a:graphic>
          <a:graphicData uri="http://schemas.openxmlformats.org/drawingml/2006/table">
            <a:tbl>
              <a:tblPr firstRow="1" firstCol="1" bandRow="1"/>
              <a:tblGrid>
                <a:gridCol w="1487726">
                  <a:extLst>
                    <a:ext uri="{9D8B030D-6E8A-4147-A177-3AD203B41FA5}">
                      <a16:colId xmlns:a16="http://schemas.microsoft.com/office/drawing/2014/main" xmlns="" val="689766992"/>
                    </a:ext>
                  </a:extLst>
                </a:gridCol>
                <a:gridCol w="1830140">
                  <a:extLst>
                    <a:ext uri="{9D8B030D-6E8A-4147-A177-3AD203B41FA5}">
                      <a16:colId xmlns:a16="http://schemas.microsoft.com/office/drawing/2014/main" xmlns="" val="1798897568"/>
                    </a:ext>
                  </a:extLst>
                </a:gridCol>
                <a:gridCol w="6586005">
                  <a:extLst>
                    <a:ext uri="{9D8B030D-6E8A-4147-A177-3AD203B41FA5}">
                      <a16:colId xmlns:a16="http://schemas.microsoft.com/office/drawing/2014/main" xmlns="" val="1615810763"/>
                    </a:ext>
                  </a:extLst>
                </a:gridCol>
              </a:tblGrid>
              <a:tr h="1093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Step 1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Warm-up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ask and answer questions about learning languages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work in pairs and answer 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Form 12 exam questions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about languages (</a:t>
                      </a:r>
                      <a:r>
                        <a:rPr lang="en-GB" sz="13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12 exam, year 2011, day 1, task 1 or year 2018 day 1, task 1 or both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 One or two pairs is then asked to present their talk in front of the class</a:t>
                      </a:r>
                      <a:r>
                        <a:rPr lang="en-GB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lv-LV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4169847"/>
                  </a:ext>
                </a:extLst>
              </a:tr>
              <a:tr h="174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Step 2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Orientation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 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find out what the concept ‘lingua franca’ means and in which countries English is spoken as a first and a second language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work in small groups of two or three and find out what the concept ‘</a:t>
                      </a:r>
                      <a:r>
                        <a:rPr lang="en-GB" sz="13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lingua franca’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means and brainstorm (first without the use of the Internet) in which countries English is spoken as a first and as a second language or so called lingua franca. Then students are asked to find more information about it on the </a:t>
                      </a:r>
                      <a:r>
                        <a:rPr lang="en-GB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Internet</a:t>
                      </a:r>
                      <a:r>
                        <a:rPr lang="lv-LV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0899226"/>
                  </a:ext>
                </a:extLst>
              </a:tr>
              <a:tr h="170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Step 3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Listening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find out about the history of English invasion around the world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listen to a part of the history lecture about the spread of English around the world and do tasks (</a:t>
                      </a:r>
                      <a:r>
                        <a:rPr lang="en-GB" sz="13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New Opportunities Culture Corner 2</a:t>
                      </a:r>
                      <a:r>
                        <a:rPr lang="en-GB" sz="13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tasks 3 and 4, </a:t>
                      </a:r>
                      <a:r>
                        <a:rPr lang="en-GB" sz="13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Recording 63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or students watch </a:t>
                      </a:r>
                      <a:r>
                        <a:rPr lang="en-GB" sz="1350" b="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 action="ppaction://hlinkfile"/>
                        </a:rPr>
                        <a:t>Langfocus video</a:t>
                      </a:r>
                      <a:r>
                        <a:rPr lang="en-GB" sz="135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 action="ppaction://hlinkfile"/>
                        </a:rPr>
                        <a:t> 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YouTube with a task, or do both </a:t>
                      </a:r>
                      <a:r>
                        <a:rPr lang="en-GB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tasks.</a:t>
                      </a:r>
                      <a:r>
                        <a:rPr lang="lv-LV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3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</a:t>
                      </a:r>
                      <a:r>
                        <a:rPr lang="en-GB" sz="13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compare their answers with their classmates, then some students share their answers with the group. With a stronger group, it might be followed by a classroom discussion about issues raised in the YouTube video. </a:t>
                      </a:r>
                      <a:endParaRPr lang="en-US" sz="13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1830031"/>
                  </a:ext>
                </a:extLst>
              </a:tr>
            </a:tbl>
          </a:graphicData>
        </a:graphic>
      </p:graphicFrame>
      <p:graphicFrame>
        <p:nvGraphicFramePr>
          <p:cNvPr id="7" name="Satura vietturi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01498"/>
              </p:ext>
            </p:extLst>
          </p:nvPr>
        </p:nvGraphicFramePr>
        <p:xfrm>
          <a:off x="714086" y="1196752"/>
          <a:ext cx="9903871" cy="479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204">
                  <a:extLst>
                    <a:ext uri="{9D8B030D-6E8A-4147-A177-3AD203B41FA5}">
                      <a16:colId xmlns:a16="http://schemas.microsoft.com/office/drawing/2014/main" xmlns="" val="101636352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889234377"/>
                    </a:ext>
                  </a:extLst>
                </a:gridCol>
                <a:gridCol w="6591867">
                  <a:extLst>
                    <a:ext uri="{9D8B030D-6E8A-4147-A177-3AD203B41FA5}">
                      <a16:colId xmlns:a16="http://schemas.microsoft.com/office/drawing/2014/main" xmlns="" val="1226346474"/>
                    </a:ext>
                  </a:extLst>
                </a:gridCol>
              </a:tblGrid>
              <a:tr h="479648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STAGE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AIM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PROCEDURE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7694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u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659849"/>
              </p:ext>
            </p:extLst>
          </p:nvPr>
        </p:nvGraphicFramePr>
        <p:xfrm>
          <a:off x="714085" y="1901755"/>
          <a:ext cx="9903872" cy="4824536"/>
        </p:xfrm>
        <a:graphic>
          <a:graphicData uri="http://schemas.openxmlformats.org/drawingml/2006/table">
            <a:tbl>
              <a:tblPr firstRow="1" firstCol="1" bandRow="1"/>
              <a:tblGrid>
                <a:gridCol w="1496852">
                  <a:extLst>
                    <a:ext uri="{9D8B030D-6E8A-4147-A177-3AD203B41FA5}">
                      <a16:colId xmlns:a16="http://schemas.microsoft.com/office/drawing/2014/main" xmlns="" val="297064224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1598969351"/>
                    </a:ext>
                  </a:extLst>
                </a:gridCol>
                <a:gridCol w="6578220">
                  <a:extLst>
                    <a:ext uri="{9D8B030D-6E8A-4147-A177-3AD203B41FA5}">
                      <a16:colId xmlns:a16="http://schemas.microsoft.com/office/drawing/2014/main" xmlns="" val="128633949"/>
                    </a:ext>
                  </a:extLst>
                </a:gridCol>
              </a:tblGrid>
              <a:tr h="14451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Step 4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Group work, speaking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talk about advantages and disadvantages of English as a global language of </a:t>
                      </a:r>
                      <a:r>
                        <a:rPr lang="en-GB" sz="135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</a:t>
                      </a:r>
                      <a:endParaRPr lang="lv-LV" sz="135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work in groups of 4 and brainstorm their ideas about advantages and disadvantages of English as a global language of communication. Each group briefly presents their ideas. Then students are given a handout “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10 reasons to Learn English</a:t>
                      </a:r>
                      <a:r>
                        <a:rPr lang="en-GB" sz="135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”. 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may be followed by a brief classroom discussion. 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7321743"/>
                  </a:ext>
                </a:extLst>
              </a:tr>
              <a:tr h="168967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Step 5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find out about an attempt to create an artificial language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listen to a lecture about attempts to create an artificial language called </a:t>
                      </a:r>
                      <a:r>
                        <a:rPr lang="en-GB" sz="135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Esperanto</a:t>
                      </a:r>
                      <a:r>
                        <a:rPr lang="lv-LV" sz="135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GB" sz="135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disadvantages English as a world language has (Recording 62). Students take notes, then compare their notes with a partner and some students are asked to share their answers with the group. Also, students may be asked to do a speaking tasks from 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 action="ppaction://hlinkfile"/>
                        </a:rPr>
                        <a:t>Form 12 exam paper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year 2013, Day 2, text 5 Esperanto language gains ground in the internet age.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8061153"/>
                  </a:ext>
                </a:extLst>
              </a:tr>
              <a:tr h="168967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Step 6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find out why languages are dying out 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read the text “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 action="ppaction://hlinkfile"/>
                        </a:rPr>
                        <a:t>Why do the Irish speak English</a:t>
                      </a:r>
                      <a:r>
                        <a:rPr lang="en-GB" sz="135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?” (Opportunities Upper-Intermediate Test Book, Test A) and do two tasks. Then students may be asked to do Form 12 exam speaking task year 2015 Day 3 Text 4 Dying languages. With a stronger group it might be followed by a classroom discussion. (As an extension, students may do Form 12 exam task year 2013 Day 3 Text 1 Why are British hopeless at languages or year 2011 task 3 Foreign languages in the UK.)</a:t>
                      </a:r>
                      <a:endParaRPr lang="en-US" sz="135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2" marR="68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2190934"/>
                  </a:ext>
                </a:extLst>
              </a:tr>
            </a:tbl>
          </a:graphicData>
        </a:graphic>
      </p:graphicFrame>
      <p:graphicFrame>
        <p:nvGraphicFramePr>
          <p:cNvPr id="11" name="Satura vietturi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506869"/>
              </p:ext>
            </p:extLst>
          </p:nvPr>
        </p:nvGraphicFramePr>
        <p:xfrm>
          <a:off x="714086" y="1196752"/>
          <a:ext cx="9903871" cy="479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204">
                  <a:extLst>
                    <a:ext uri="{9D8B030D-6E8A-4147-A177-3AD203B41FA5}">
                      <a16:colId xmlns:a16="http://schemas.microsoft.com/office/drawing/2014/main" xmlns="" val="101636352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889234377"/>
                    </a:ext>
                  </a:extLst>
                </a:gridCol>
                <a:gridCol w="6591867">
                  <a:extLst>
                    <a:ext uri="{9D8B030D-6E8A-4147-A177-3AD203B41FA5}">
                      <a16:colId xmlns:a16="http://schemas.microsoft.com/office/drawing/2014/main" xmlns="" val="1226346474"/>
                    </a:ext>
                  </a:extLst>
                </a:gridCol>
              </a:tblGrid>
              <a:tr h="479648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STAGE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AIM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PROCEDURE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7694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398804"/>
              </p:ext>
            </p:extLst>
          </p:nvPr>
        </p:nvGraphicFramePr>
        <p:xfrm>
          <a:off x="714086" y="2020280"/>
          <a:ext cx="9903872" cy="2817440"/>
        </p:xfrm>
        <a:graphic>
          <a:graphicData uri="http://schemas.openxmlformats.org/drawingml/2006/table">
            <a:tbl>
              <a:tblPr firstRow="1" firstCol="1" bandRow="1"/>
              <a:tblGrid>
                <a:gridCol w="1477096">
                  <a:extLst>
                    <a:ext uri="{9D8B030D-6E8A-4147-A177-3AD203B41FA5}">
                      <a16:colId xmlns:a16="http://schemas.microsoft.com/office/drawing/2014/main" xmlns="" val="1578019858"/>
                    </a:ext>
                  </a:extLst>
                </a:gridCol>
                <a:gridCol w="1821273">
                  <a:extLst>
                    <a:ext uri="{9D8B030D-6E8A-4147-A177-3AD203B41FA5}">
                      <a16:colId xmlns:a16="http://schemas.microsoft.com/office/drawing/2014/main" xmlns="" val="3277630905"/>
                    </a:ext>
                  </a:extLst>
                </a:gridCol>
                <a:gridCol w="6605503">
                  <a:extLst>
                    <a:ext uri="{9D8B030D-6E8A-4147-A177-3AD203B41FA5}">
                      <a16:colId xmlns:a16="http://schemas.microsoft.com/office/drawing/2014/main" xmlns="" val="3828623798"/>
                    </a:ext>
                  </a:extLst>
                </a:gridCol>
              </a:tblGrid>
              <a:tr h="197220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Step 7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</a:t>
                      </a:r>
                      <a:r>
                        <a:rPr lang="lv-LV" sz="14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4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lidation</a:t>
                      </a:r>
                      <a:r>
                        <a:rPr lang="en-GB" sz="14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discuss and summarise </a:t>
                      </a:r>
                      <a:r>
                        <a:rPr lang="en-GB" sz="14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arguments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are asked in groups of three or four to discuss questions from the </a:t>
                      </a: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SMC project handout </a:t>
                      </a: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summarise their arguments in the table by jotting down keywords in connection with each issue (handout I speak English; I am literate). Then students are asked to listen to a </a:t>
                      </a: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TEDx talk </a:t>
                      </a: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“English is just a language, not a measure of intelligence”. In groups students discuss four statements based on the talk and give their reasons why they agree or disagree with the statements. 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48334239"/>
                  </a:ext>
                </a:extLst>
              </a:tr>
              <a:tr h="8452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Step 8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Writing/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feedback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write an essay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are asked to write an opinion essay on the topic “A country without a language is a country without a soul” or “A different language is a different vision of the world”.</a:t>
                      </a:r>
                      <a:endParaRPr lang="en-US" sz="140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0428288"/>
                  </a:ext>
                </a:extLst>
              </a:tr>
            </a:tbl>
          </a:graphicData>
        </a:graphic>
      </p:graphicFrame>
      <p:graphicFrame>
        <p:nvGraphicFramePr>
          <p:cNvPr id="10" name="Satura vietturi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008889"/>
              </p:ext>
            </p:extLst>
          </p:nvPr>
        </p:nvGraphicFramePr>
        <p:xfrm>
          <a:off x="714086" y="1196752"/>
          <a:ext cx="9903871" cy="479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204">
                  <a:extLst>
                    <a:ext uri="{9D8B030D-6E8A-4147-A177-3AD203B41FA5}">
                      <a16:colId xmlns:a16="http://schemas.microsoft.com/office/drawing/2014/main" xmlns="" val="101636352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889234377"/>
                    </a:ext>
                  </a:extLst>
                </a:gridCol>
                <a:gridCol w="6591867">
                  <a:extLst>
                    <a:ext uri="{9D8B030D-6E8A-4147-A177-3AD203B41FA5}">
                      <a16:colId xmlns:a16="http://schemas.microsoft.com/office/drawing/2014/main" xmlns="" val="1226346474"/>
                    </a:ext>
                  </a:extLst>
                </a:gridCol>
              </a:tblGrid>
              <a:tr h="479648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STAGE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AIM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PROCEDURE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7694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3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09600" y="1877321"/>
            <a:ext cx="10972800" cy="4168637"/>
          </a:xfrm>
        </p:spPr>
        <p:txBody>
          <a:bodyPr rtlCol="0">
            <a:normAutofit/>
          </a:bodyPr>
          <a:lstStyle/>
          <a:p>
            <a:pPr marL="109728" indent="0">
              <a:lnSpc>
                <a:spcPct val="120000"/>
              </a:lnSpc>
              <a:buNone/>
            </a:pP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The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lesson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based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on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21st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century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skills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-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critical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thinking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colloboration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creativity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communication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and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IT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skills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.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The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lesson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includes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the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interdisciplinarity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link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of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English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geography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and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history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  <a:endParaRPr lang="lv-LV" sz="1600" dirty="0" smtClean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endParaRPr lang="lv-LV" sz="1600" dirty="0" smtClean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endParaRPr lang="lv-LV" sz="1600" dirty="0" smtClean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SMC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project handout “I speak English, I am literate”</a:t>
            </a:r>
            <a:endParaRPr lang="lv-LV" sz="16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New Opportunities 2nd edition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or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Langfocus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video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“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English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around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the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world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”</a:t>
            </a:r>
            <a:endParaRPr lang="lv-LV" sz="16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Old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Headway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Upper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–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Intermediate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-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listening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exercise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“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Esperanto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”</a:t>
            </a:r>
            <a:endParaRPr lang="lv-LV" sz="16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Opportunities Upper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-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Intermediate Test Book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-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“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Why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do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the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Irish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speak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English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?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”</a:t>
            </a:r>
            <a:endParaRPr lang="lv-LV" sz="16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TEDx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talk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-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“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English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just a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language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not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a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measure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of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intelligence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”</a:t>
            </a:r>
            <a:endParaRPr lang="lv-LV" sz="16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www. british-study.com -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“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10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Reasons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to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learn</a:t>
            </a:r>
            <a:r>
              <a:rPr lang="lv-LV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English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”</a:t>
            </a:r>
            <a:endParaRPr lang="lv-LV" sz="16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 Form 12 exam papers (speaking years 2011, 2013, 2015, 2018)</a:t>
            </a:r>
          </a:p>
        </p:txBody>
      </p:sp>
      <p:sp>
        <p:nvSpPr>
          <p:cNvPr id="5" name="Virsraksts 1"/>
          <p:cNvSpPr>
            <a:spLocks noGrp="1"/>
          </p:cNvSpPr>
          <p:nvPr>
            <p:ph type="title"/>
          </p:nvPr>
        </p:nvSpPr>
        <p:spPr>
          <a:xfrm>
            <a:off x="741053" y="767561"/>
            <a:ext cx="10098867" cy="86409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sz="1600" dirty="0" smtClean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rPr>
              <a:t/>
            </a:r>
            <a:br>
              <a:rPr lang="lv-LV" sz="1600" dirty="0" smtClean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r>
              <a:rPr lang="lv-LV" sz="1600" dirty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rPr>
              <a:t/>
            </a:r>
            <a:br>
              <a:rPr lang="lv-LV" sz="1600" dirty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r>
              <a:rPr lang="lv-LV" sz="1600" dirty="0" smtClean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rPr>
              <a:t/>
            </a:r>
            <a:br>
              <a:rPr lang="lv-LV" sz="1600" dirty="0" smtClean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endParaRPr lang="en-US" sz="16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Tabu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640405"/>
              </p:ext>
            </p:extLst>
          </p:nvPr>
        </p:nvGraphicFramePr>
        <p:xfrm>
          <a:off x="830802" y="870500"/>
          <a:ext cx="2160239" cy="47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9">
                  <a:extLst>
                    <a:ext uri="{9D8B030D-6E8A-4147-A177-3AD203B41FA5}">
                      <a16:colId xmlns:a16="http://schemas.microsoft.com/office/drawing/2014/main" xmlns="" val="4110330042"/>
                    </a:ext>
                  </a:extLst>
                </a:gridCol>
              </a:tblGrid>
              <a:tr h="476380">
                <a:tc>
                  <a:txBody>
                    <a:bodyPr/>
                    <a:lstStyle/>
                    <a:p>
                      <a:r>
                        <a:rPr lang="lv-LV" dirty="0" smtClean="0"/>
                        <a:t>RESOURCES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370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0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mācības prezentācija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6225323_TF03460604" id="{6CBC89B9-0A53-4D94-A94D-30727AA8260E}" vid="{E91B4772-144A-4584-8F3F-C1A6B4D28BAD}"/>
    </a:ext>
  </a:extLst>
</a:theme>
</file>

<file path=ppt/theme/theme2.xml><?xml version="1.0" encoding="utf-8"?>
<a:theme xmlns:a="http://schemas.openxmlformats.org/drawingml/2006/main" name="Office dizains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Apmācības prezentācija</Template>
  <TotalTime>7454</TotalTime>
  <Words>898</Words>
  <Application>Microsoft Office PowerPoint</Application>
  <PresentationFormat>Pielāgots</PresentationFormat>
  <Paragraphs>86</Paragraphs>
  <Slides>6</Slides>
  <Notes>6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7" baseType="lpstr">
      <vt:lpstr>Apmācības prezentācija</vt:lpstr>
      <vt:lpstr>  Supporting Multilingual Classrooms  “I speak English; I am literate”</vt:lpstr>
      <vt:lpstr>PowerPoint prezentācija</vt:lpstr>
      <vt:lpstr>PowerPoint prezentācija</vt:lpstr>
      <vt:lpstr>PowerPoint prezentācija</vt:lpstr>
      <vt:lpstr>PowerPoint prezentācija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Apmācības prezentācijas virsraksts</dc:title>
  <dc:creator>Lietotajs</dc:creator>
  <cp:lastModifiedBy>Lietotajs</cp:lastModifiedBy>
  <cp:revision>9</cp:revision>
  <dcterms:created xsi:type="dcterms:W3CDTF">2020-12-27T21:11:28Z</dcterms:created>
  <dcterms:modified xsi:type="dcterms:W3CDTF">2021-01-19T14:34:58Z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