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56" r:id="rId10"/>
    <p:sldId id="258" r:id="rId11"/>
    <p:sldId id="260" r:id="rId12"/>
    <p:sldId id="264" r:id="rId13"/>
    <p:sldId id="265" r:id="rId14"/>
    <p:sldId id="266" r:id="rId15"/>
    <p:sldId id="267" r:id="rId16"/>
    <p:sldId id="268" r:id="rId17"/>
    <p:sldId id="269" r:id="rId18"/>
    <p:sldId id="271" r:id="rId19"/>
    <p:sldId id="270" r:id="rId20"/>
    <p:sldId id="282" r:id="rId21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Noklikšķiniet, lai rediģētu šablona apakšvirsraksta stilu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96911-2CE4-4126-8957-C9274E10DF9D}" type="datetimeFigureOut">
              <a:rPr lang="lv-LV" smtClean="0"/>
              <a:pPr/>
              <a:t>2015.12.14.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33E8F-B093-4064-8795-CCA5E9B310E3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96911-2CE4-4126-8957-C9274E10DF9D}" type="datetimeFigureOut">
              <a:rPr lang="lv-LV" smtClean="0"/>
              <a:pPr/>
              <a:t>2015.12.14.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33E8F-B093-4064-8795-CCA5E9B310E3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96911-2CE4-4126-8957-C9274E10DF9D}" type="datetimeFigureOut">
              <a:rPr lang="lv-LV" smtClean="0"/>
              <a:pPr/>
              <a:t>2015.12.14.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33E8F-B093-4064-8795-CCA5E9B310E3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96911-2CE4-4126-8957-C9274E10DF9D}" type="datetimeFigureOut">
              <a:rPr lang="lv-LV" smtClean="0"/>
              <a:pPr/>
              <a:t>2015.12.14.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33E8F-B093-4064-8795-CCA5E9B310E3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Teksta vietturi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96911-2CE4-4126-8957-C9274E10DF9D}" type="datetimeFigureOut">
              <a:rPr lang="lv-LV" smtClean="0"/>
              <a:pPr/>
              <a:t>2015.12.14.</a:t>
            </a:fld>
            <a:endParaRPr lang="lv-LV"/>
          </a:p>
        </p:txBody>
      </p:sp>
      <p:sp>
        <p:nvSpPr>
          <p:cNvPr id="8" name="Kājenes vietturi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33E8F-B093-4064-8795-CCA5E9B310E3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96911-2CE4-4126-8957-C9274E10DF9D}" type="datetimeFigureOut">
              <a:rPr lang="lv-LV" smtClean="0"/>
              <a:pPr/>
              <a:t>2015.12.14.</a:t>
            </a:fld>
            <a:endParaRPr lang="lv-LV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33E8F-B093-4064-8795-CCA5E9B310E3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96911-2CE4-4126-8957-C9274E10DF9D}" type="datetimeFigureOut">
              <a:rPr lang="lv-LV" smtClean="0"/>
              <a:pPr/>
              <a:t>2015.12.14.</a:t>
            </a:fld>
            <a:endParaRPr lang="lv-LV"/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33E8F-B093-4064-8795-CCA5E9B310E3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96911-2CE4-4126-8957-C9274E10DF9D}" type="datetimeFigureOut">
              <a:rPr lang="lv-LV" smtClean="0"/>
              <a:pPr/>
              <a:t>2015.12.14.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33E8F-B093-4064-8795-CCA5E9B310E3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Attēla vietturi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96911-2CE4-4126-8957-C9274E10DF9D}" type="datetimeFigureOut">
              <a:rPr lang="lv-LV" smtClean="0"/>
              <a:pPr/>
              <a:t>2015.12.14.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33E8F-B093-4064-8795-CCA5E9B310E3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96911-2CE4-4126-8957-C9274E10DF9D}" type="datetimeFigureOut">
              <a:rPr lang="lv-LV" smtClean="0"/>
              <a:pPr/>
              <a:t>2015.12.14.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33E8F-B093-4064-8795-CCA5E9B310E3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96911-2CE4-4126-8957-C9274E10DF9D}" type="datetimeFigureOut">
              <a:rPr lang="lv-LV" smtClean="0"/>
              <a:pPr/>
              <a:t>2015.12.14.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33E8F-B093-4064-8795-CCA5E9B310E3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96911-2CE4-4126-8957-C9274E10DF9D}" type="datetimeFigureOut">
              <a:rPr lang="lv-LV" smtClean="0"/>
              <a:pPr/>
              <a:t>2015.12.14.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33E8F-B093-4064-8795-CCA5E9B310E3}" type="slidenum">
              <a:rPr lang="lv-LV" smtClean="0"/>
              <a:pPr/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latin typeface="Arial" pitchFamily="34" charset="0"/>
                <a:cs typeface="Arial" pitchFamily="34" charset="0"/>
              </a:rPr>
              <a:t>Sergey </a:t>
            </a:r>
            <a:r>
              <a:rPr lang="en-US" sz="4800" dirty="0" err="1" smtClean="0">
                <a:latin typeface="Arial" pitchFamily="34" charset="0"/>
                <a:cs typeface="Arial" pitchFamily="34" charset="0"/>
              </a:rPr>
              <a:t>Brin</a:t>
            </a:r>
            <a:r>
              <a:rPr lang="lv-LV" sz="4800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4800" dirty="0" smtClean="0">
                <a:latin typeface="Arial" pitchFamily="34" charset="0"/>
                <a:cs typeface="Arial" pitchFamily="34" charset="0"/>
              </a:rPr>
              <a:t>Larry </a:t>
            </a:r>
            <a:r>
              <a:rPr lang="en-US" sz="4800" dirty="0">
                <a:latin typeface="Arial" pitchFamily="34" charset="0"/>
                <a:cs typeface="Arial" pitchFamily="34" charset="0"/>
              </a:rPr>
              <a:t>Page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v-LV" dirty="0" smtClean="0"/>
              <a:t>Made by: Liva and Aiga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733800"/>
            <a:ext cx="8229600" cy="25908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Name: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Sergey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Brin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(42</a:t>
            </a:r>
            <a:r>
              <a:rPr lang="lv-LV" sz="2800" dirty="0" smtClean="0">
                <a:latin typeface="Arial" pitchFamily="34" charset="0"/>
                <a:cs typeface="Arial" pitchFamily="34" charset="0"/>
              </a:rPr>
              <a:t>);</a:t>
            </a: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Nationality: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American (Born in Russia, Moscow</a:t>
            </a:r>
            <a:r>
              <a:rPr lang="lv-LV" sz="2800" dirty="0" smtClean="0">
                <a:latin typeface="Arial" pitchFamily="34" charset="0"/>
                <a:cs typeface="Arial" pitchFamily="34" charset="0"/>
              </a:rPr>
              <a:t>);</a:t>
            </a: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The main area of work: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Engineer, inventor, computer programmer. Co-founded Google with Larry Page.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http://hdwallpaperbackgrounds.net/wp-content/uploads/2015/10/tech-billionaires-sergey-brin-jpg-lar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228600"/>
            <a:ext cx="5029200" cy="33537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733800"/>
            <a:ext cx="8229600" cy="2895600"/>
          </a:xfrm>
        </p:spPr>
        <p:txBody>
          <a:bodyPr>
            <a:noAutofit/>
          </a:bodyPr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Name: </a:t>
            </a:r>
            <a:r>
              <a:rPr lang="en-US" dirty="0">
                <a:latin typeface="Arial" pitchFamily="34" charset="0"/>
                <a:cs typeface="Arial" pitchFamily="34" charset="0"/>
              </a:rPr>
              <a:t>Lawrence “Larry” Page (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42)</a:t>
            </a:r>
            <a:endParaRPr lang="lv-LV" dirty="0"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Nationality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: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American.</a:t>
            </a:r>
            <a:endParaRPr lang="lv-LV" dirty="0"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main area of work: </a:t>
            </a:r>
            <a:r>
              <a:rPr lang="en-US" dirty="0">
                <a:latin typeface="Arial" pitchFamily="34" charset="0"/>
                <a:cs typeface="Arial" pitchFamily="34" charset="0"/>
              </a:rPr>
              <a:t>engineer, inventor. Co-founded Google with Sergey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Brin</a:t>
            </a:r>
            <a:r>
              <a:rPr lang="en-US" dirty="0">
                <a:latin typeface="Arial" pitchFamily="34" charset="0"/>
                <a:cs typeface="Arial" pitchFamily="34" charset="0"/>
              </a:rPr>
              <a:t>.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3600" dirty="0" smtClean="0">
                <a:latin typeface="Arial" pitchFamily="34" charset="0"/>
                <a:cs typeface="Arial" pitchFamily="34" charset="0"/>
              </a:rPr>
            </a:b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2" name="Picture 2" descr="http://media.nbclosangeles.com/images/1200*675/LarryPag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304800"/>
            <a:ext cx="5960533" cy="3352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b="1" dirty="0"/>
              <a:t>Education and door to success</a:t>
            </a:r>
            <a:r>
              <a:rPr lang="lv-LV" b="1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Mishkan Torah Hebrew </a:t>
            </a:r>
            <a:r>
              <a:rPr lang="lv-LV" dirty="0" smtClean="0"/>
              <a:t>School;</a:t>
            </a:r>
          </a:p>
          <a:p>
            <a:r>
              <a:rPr lang="lv-LV" dirty="0"/>
              <a:t>Paint Branch Montessori School in Adelphi, </a:t>
            </a:r>
            <a:r>
              <a:rPr lang="lv-LV" dirty="0" smtClean="0"/>
              <a:t>Maryland;</a:t>
            </a:r>
          </a:p>
          <a:p>
            <a:r>
              <a:rPr lang="lv-LV" dirty="0"/>
              <a:t>Eleanor Roosevelt High School in Greenbelt, </a:t>
            </a:r>
            <a:r>
              <a:rPr lang="lv-LV" dirty="0" smtClean="0"/>
              <a:t>Maryland</a:t>
            </a:r>
            <a:r>
              <a:rPr lang="lv-LV" dirty="0"/>
              <a:t>;</a:t>
            </a:r>
            <a:endParaRPr lang="lv-LV" dirty="0" smtClean="0"/>
          </a:p>
          <a:p>
            <a:r>
              <a:rPr lang="lv-LV" dirty="0"/>
              <a:t>University of </a:t>
            </a:r>
            <a:r>
              <a:rPr lang="lv-LV" dirty="0" smtClean="0"/>
              <a:t>Maryland;</a:t>
            </a:r>
          </a:p>
          <a:p>
            <a:r>
              <a:rPr lang="lv-LV" dirty="0"/>
              <a:t>Stanford </a:t>
            </a:r>
            <a:r>
              <a:rPr lang="lv-LV" dirty="0" smtClean="0"/>
              <a:t>University;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0"/>
            <a:ext cx="8229600" cy="1143000"/>
          </a:xfrm>
        </p:spPr>
        <p:txBody>
          <a:bodyPr>
            <a:normAutofit/>
          </a:bodyPr>
          <a:lstStyle/>
          <a:p>
            <a:r>
              <a:rPr lang="lv-LV" sz="4800" b="1" dirty="0" err="1" smtClean="0">
                <a:latin typeface="Arial" pitchFamily="34" charset="0"/>
                <a:cs typeface="Arial" pitchFamily="34" charset="0"/>
              </a:rPr>
              <a:t>Main</a:t>
            </a:r>
            <a:r>
              <a:rPr lang="lv-LV" sz="4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lv-LV" sz="4800" b="1" dirty="0" err="1" smtClean="0">
                <a:latin typeface="Arial" pitchFamily="34" charset="0"/>
                <a:cs typeface="Arial" pitchFamily="34" charset="0"/>
              </a:rPr>
              <a:t>achievement</a:t>
            </a:r>
            <a:endParaRPr lang="en-US" sz="4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Sergey Brin Biograph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381000"/>
            <a:ext cx="5486400" cy="41148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04800" y="4648200"/>
            <a:ext cx="8458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200" dirty="0">
                <a:latin typeface="Arial" pitchFamily="34" charset="0"/>
                <a:cs typeface="Arial" pitchFamily="34" charset="0"/>
              </a:rPr>
              <a:t>He met </a:t>
            </a:r>
            <a:r>
              <a:rPr lang="lv-LV" sz="3200" dirty="0" smtClean="0">
                <a:latin typeface="Arial" pitchFamily="34" charset="0"/>
                <a:cs typeface="Arial" pitchFamily="34" charset="0"/>
              </a:rPr>
              <a:t>Larry </a:t>
            </a:r>
            <a:r>
              <a:rPr lang="lv-LV" sz="3200" dirty="0">
                <a:latin typeface="Arial" pitchFamily="34" charset="0"/>
                <a:cs typeface="Arial" pitchFamily="34" charset="0"/>
              </a:rPr>
              <a:t>Page and they began to work together on a research project designed to improve the methods of finding information on the Internet fundamentally.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ergey Brin Biography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066800"/>
            <a:ext cx="7086600" cy="4449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962400"/>
            <a:ext cx="8229600" cy="2895600"/>
          </a:xfrm>
        </p:spPr>
        <p:txBody>
          <a:bodyPr/>
          <a:lstStyle/>
          <a:p>
            <a:r>
              <a:rPr lang="lv-LV" dirty="0" smtClean="0"/>
              <a:t>They paused their studies (1998);</a:t>
            </a:r>
          </a:p>
          <a:p>
            <a:r>
              <a:rPr lang="lv-LV" dirty="0" smtClean="0"/>
              <a:t>Google was incorporated as a limited liability company;</a:t>
            </a:r>
          </a:p>
          <a:p>
            <a:r>
              <a:rPr lang="lv-LV" dirty="0" smtClean="0"/>
              <a:t> Their first office was a rented garage.</a:t>
            </a:r>
            <a:endParaRPr lang="en-US" dirty="0"/>
          </a:p>
        </p:txBody>
      </p:sp>
      <p:pic>
        <p:nvPicPr>
          <p:cNvPr id="4" name="Picture 3" descr="http://astrumpeople.com/wp-content/uploads/2015/06/Sergey-Brin-Biography-08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381000"/>
            <a:ext cx="4953000" cy="330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v-LV" sz="7200" dirty="0" err="1" smtClean="0"/>
              <a:t>Charity</a:t>
            </a:r>
            <a:r>
              <a:rPr lang="lv-LV" sz="7200" dirty="0" smtClean="0"/>
              <a:t/>
            </a:r>
            <a:br>
              <a:rPr lang="lv-LV" sz="7200" dirty="0" smtClean="0"/>
            </a:br>
            <a:r>
              <a:rPr lang="lv-LV" sz="7200" dirty="0" smtClean="0"/>
              <a:t/>
            </a:r>
            <a:br>
              <a:rPr lang="lv-LV" sz="7200" dirty="0" smtClean="0"/>
            </a:br>
            <a:r>
              <a:rPr lang="lv-LV" sz="5300" dirty="0" err="1" smtClean="0"/>
              <a:t>google.org</a:t>
            </a:r>
            <a:endParaRPr lang="lv-LV" sz="5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dirty="0" err="1" smtClean="0"/>
              <a:t>Disabilities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v-LV" dirty="0" smtClean="0"/>
              <a:t>		</a:t>
            </a:r>
            <a:r>
              <a:rPr lang="lv-LV" dirty="0" err="1" smtClean="0"/>
              <a:t>Their</a:t>
            </a:r>
            <a:r>
              <a:rPr lang="lv-LV" dirty="0" smtClean="0"/>
              <a:t> </a:t>
            </a:r>
            <a:r>
              <a:rPr lang="en-US" dirty="0" smtClean="0"/>
              <a:t>first </a:t>
            </a:r>
            <a:r>
              <a:rPr lang="en-US" dirty="0"/>
              <a:t>focus aims to expand opportunity and independence for people with </a:t>
            </a:r>
            <a:r>
              <a:rPr lang="en-US" dirty="0" smtClean="0"/>
              <a:t>disabilities</a:t>
            </a:r>
            <a:r>
              <a:rPr lang="lv-LV" dirty="0" smtClean="0"/>
              <a:t>.</a:t>
            </a:r>
            <a:endParaRPr lang="lv-LV" dirty="0"/>
          </a:p>
        </p:txBody>
      </p:sp>
      <p:pic>
        <p:nvPicPr>
          <p:cNvPr id="1026" name="Picture 2" descr="Image for Google Impact Challenge: Disabiliti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3071810"/>
            <a:ext cx="5874685" cy="36433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dirty="0" err="1"/>
              <a:t>Seed</a:t>
            </a:r>
            <a:r>
              <a:rPr lang="lv-LV" dirty="0"/>
              <a:t> </a:t>
            </a:r>
            <a:r>
              <a:rPr lang="lv-LV" dirty="0" err="1" smtClean="0"/>
              <a:t>Funding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v-LV" dirty="0" smtClean="0"/>
              <a:t>		H</a:t>
            </a:r>
            <a:r>
              <a:rPr lang="en-US" dirty="0" err="1" smtClean="0"/>
              <a:t>elps</a:t>
            </a:r>
            <a:r>
              <a:rPr lang="en-US" dirty="0" smtClean="0"/>
              <a:t> </a:t>
            </a:r>
            <a:r>
              <a:rPr lang="en-US" dirty="0"/>
              <a:t>organizations pilot early-stage ideas that have the potential to be transformative.</a:t>
            </a:r>
            <a:endParaRPr lang="lv-LV" dirty="0"/>
          </a:p>
        </p:txBody>
      </p:sp>
      <p:pic>
        <p:nvPicPr>
          <p:cNvPr id="19458" name="Picture 2" descr="Image for Seed Fund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714620"/>
            <a:ext cx="6215106" cy="38544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dirty="0" err="1"/>
              <a:t>Bay</a:t>
            </a:r>
            <a:r>
              <a:rPr lang="lv-LV" dirty="0"/>
              <a:t> </a:t>
            </a:r>
            <a:r>
              <a:rPr lang="lv-LV" dirty="0" err="1"/>
              <a:t>Area</a:t>
            </a:r>
            <a:r>
              <a:rPr lang="lv-LV" dirty="0"/>
              <a:t> </a:t>
            </a:r>
            <a:r>
              <a:rPr lang="lv-LV" dirty="0" err="1" smtClean="0"/>
              <a:t>Giving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v-LV" dirty="0" smtClean="0"/>
              <a:t>		S</a:t>
            </a:r>
            <a:r>
              <a:rPr lang="en-US" dirty="0" err="1" smtClean="0"/>
              <a:t>ince</a:t>
            </a:r>
            <a:r>
              <a:rPr lang="en-US" dirty="0" smtClean="0"/>
              <a:t> </a:t>
            </a:r>
            <a:r>
              <a:rPr lang="en-US" dirty="0"/>
              <a:t>2010 </a:t>
            </a:r>
            <a:r>
              <a:rPr lang="lv-LV" dirty="0" err="1" smtClean="0"/>
              <a:t>they</a:t>
            </a:r>
            <a:r>
              <a:rPr lang="en-US" dirty="0" smtClean="0"/>
              <a:t>’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/>
              <a:t>given more than $100 million to local nonprofit projects.</a:t>
            </a:r>
            <a:endParaRPr lang="lv-LV" dirty="0"/>
          </a:p>
        </p:txBody>
      </p:sp>
      <p:pic>
        <p:nvPicPr>
          <p:cNvPr id="23554" name="Picture 2" descr="Image for Bay Area Giv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751719"/>
            <a:ext cx="6143668" cy="38101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dirty="0" err="1"/>
              <a:t>Disaster</a:t>
            </a:r>
            <a:r>
              <a:rPr lang="lv-LV" dirty="0"/>
              <a:t> </a:t>
            </a:r>
            <a:r>
              <a:rPr lang="lv-LV" dirty="0" err="1" smtClean="0"/>
              <a:t>Relief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v-LV" dirty="0" smtClean="0"/>
              <a:t>		</a:t>
            </a:r>
            <a:r>
              <a:rPr lang="en-US" dirty="0" smtClean="0"/>
              <a:t>Since </a:t>
            </a:r>
            <a:r>
              <a:rPr lang="en-US" dirty="0"/>
              <a:t>2005, </a:t>
            </a:r>
            <a:r>
              <a:rPr lang="lv-LV" dirty="0" err="1" smtClean="0"/>
              <a:t>they</a:t>
            </a:r>
            <a:r>
              <a:rPr lang="en-US" dirty="0" smtClean="0"/>
              <a:t>’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/>
              <a:t>donated more than $9 million to relief and recovery efforts around the </a:t>
            </a:r>
            <a:r>
              <a:rPr lang="en-US" dirty="0" smtClean="0"/>
              <a:t>world</a:t>
            </a:r>
            <a:r>
              <a:rPr lang="lv-LV" dirty="0" smtClean="0"/>
              <a:t>.</a:t>
            </a:r>
            <a:endParaRPr lang="lv-LV" dirty="0"/>
          </a:p>
        </p:txBody>
      </p:sp>
      <p:pic>
        <p:nvPicPr>
          <p:cNvPr id="25602" name="Picture 2" descr="Image for Disaster Relie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3071810"/>
            <a:ext cx="5786478" cy="35886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9001156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Supporting the refugee and migrant </a:t>
            </a:r>
            <a:r>
              <a:rPr lang="en-US" dirty="0" smtClean="0"/>
              <a:t>crisis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 €1 million </a:t>
            </a:r>
            <a:r>
              <a:rPr lang="en-US" dirty="0" smtClean="0"/>
              <a:t>to </a:t>
            </a:r>
            <a:r>
              <a:rPr lang="en-US" dirty="0"/>
              <a:t>organizations who are providing front-line humanitarian </a:t>
            </a:r>
            <a:r>
              <a:rPr lang="en-US" dirty="0" smtClean="0"/>
              <a:t>relief</a:t>
            </a:r>
            <a:endParaRPr lang="lv-LV" dirty="0" smtClean="0"/>
          </a:p>
          <a:p>
            <a:r>
              <a:rPr lang="lv-LV" dirty="0" err="1" smtClean="0"/>
              <a:t>They</a:t>
            </a:r>
            <a:r>
              <a:rPr lang="lv-LV" dirty="0" smtClean="0"/>
              <a:t> </a:t>
            </a:r>
            <a:r>
              <a:rPr lang="en-US" dirty="0" smtClean="0"/>
              <a:t>matched the first €5 million in donations from the public, until together </a:t>
            </a:r>
            <a:r>
              <a:rPr lang="lv-LV" dirty="0" err="1" smtClean="0"/>
              <a:t>they</a:t>
            </a:r>
            <a:r>
              <a:rPr lang="en-US" dirty="0" smtClean="0"/>
              <a:t> raised an additional €10 million for relief efforts</a:t>
            </a:r>
            <a:endParaRPr lang="lv-LV" dirty="0"/>
          </a:p>
        </p:txBody>
      </p:sp>
      <p:pic>
        <p:nvPicPr>
          <p:cNvPr id="26626" name="Picture 2" descr="Image for Supporting the refugee and migrant cris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4126870"/>
            <a:ext cx="5500726" cy="27311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dirty="0" err="1"/>
              <a:t>Fighting</a:t>
            </a:r>
            <a:r>
              <a:rPr lang="lv-LV" dirty="0"/>
              <a:t> </a:t>
            </a:r>
            <a:r>
              <a:rPr lang="lv-LV" dirty="0" err="1" smtClean="0"/>
              <a:t>Ebola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$10 million to support nonprofits</a:t>
            </a:r>
            <a:endParaRPr lang="lv-LV" dirty="0"/>
          </a:p>
        </p:txBody>
      </p:sp>
      <p:pic>
        <p:nvPicPr>
          <p:cNvPr id="27650" name="Picture 2" descr="Image for Fighting Ebol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357430"/>
            <a:ext cx="6295181" cy="38957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err="1"/>
              <a:t>Improving</a:t>
            </a:r>
            <a:r>
              <a:rPr lang="lv-LV" dirty="0"/>
              <a:t> </a:t>
            </a:r>
            <a:r>
              <a:rPr lang="lv-LV" dirty="0" err="1"/>
              <a:t>computer</a:t>
            </a:r>
            <a:r>
              <a:rPr lang="lv-LV" dirty="0"/>
              <a:t> </a:t>
            </a:r>
            <a:r>
              <a:rPr lang="lv-LV" dirty="0" err="1"/>
              <a:t>science</a:t>
            </a:r>
            <a:r>
              <a:rPr lang="lv-LV" dirty="0"/>
              <a:t> </a:t>
            </a:r>
            <a:r>
              <a:rPr lang="lv-LV" dirty="0" err="1" smtClean="0"/>
              <a:t>education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v-LV" dirty="0" smtClean="0"/>
              <a:t>		</a:t>
            </a:r>
            <a:r>
              <a:rPr lang="en-US" dirty="0" smtClean="0"/>
              <a:t>Since </a:t>
            </a:r>
            <a:r>
              <a:rPr lang="en-US" dirty="0"/>
              <a:t>2010, </a:t>
            </a:r>
            <a:r>
              <a:rPr lang="lv-LV" dirty="0" err="1" smtClean="0"/>
              <a:t>they</a:t>
            </a:r>
            <a:r>
              <a:rPr lang="en-US" dirty="0" smtClean="0"/>
              <a:t>’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/>
              <a:t>invested more than $40 million to expand after school coding programs, provide teacher training, offer tech resources, and facilitate global access to computer science education </a:t>
            </a:r>
            <a:r>
              <a:rPr lang="en-US" dirty="0" smtClean="0"/>
              <a:t>for </a:t>
            </a:r>
            <a:r>
              <a:rPr lang="en-US" dirty="0"/>
              <a:t>next generation of tech leaders.</a:t>
            </a:r>
            <a:endParaRPr lang="lv-LV" dirty="0"/>
          </a:p>
        </p:txBody>
      </p:sp>
      <p:pic>
        <p:nvPicPr>
          <p:cNvPr id="28674" name="Picture 2" descr="Image for Improving computer science educa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4602951"/>
            <a:ext cx="3636170" cy="22550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Fighting human trafficking and child </a:t>
            </a:r>
            <a:r>
              <a:rPr lang="en-US" dirty="0" smtClean="0"/>
              <a:t>abuse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v-LV" dirty="0" smtClean="0"/>
              <a:t>		</a:t>
            </a:r>
            <a:r>
              <a:rPr lang="en-US" dirty="0" smtClean="0"/>
              <a:t>Since </a:t>
            </a:r>
            <a:r>
              <a:rPr lang="en-US" dirty="0"/>
              <a:t>2010, </a:t>
            </a:r>
            <a:r>
              <a:rPr lang="lv-LV" dirty="0" err="1" smtClean="0"/>
              <a:t>they</a:t>
            </a:r>
            <a:r>
              <a:rPr lang="en-US" dirty="0" smtClean="0"/>
              <a:t>’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/>
              <a:t>given more than $21 </a:t>
            </a:r>
            <a:r>
              <a:rPr lang="en-US" dirty="0" smtClean="0"/>
              <a:t>million</a:t>
            </a:r>
            <a:endParaRPr lang="lv-LV" dirty="0"/>
          </a:p>
        </p:txBody>
      </p:sp>
      <p:pic>
        <p:nvPicPr>
          <p:cNvPr id="29698" name="Picture 2" descr="Image for Fighting human trafficking and child abu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928934"/>
            <a:ext cx="5929354" cy="36930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28596" y="2285992"/>
            <a:ext cx="8229600" cy="1143000"/>
          </a:xfrm>
        </p:spPr>
        <p:txBody>
          <a:bodyPr/>
          <a:lstStyle/>
          <a:p>
            <a:r>
              <a:rPr lang="lv-LV" sz="6600" dirty="0" err="1" smtClean="0"/>
              <a:t>Legacy</a:t>
            </a:r>
            <a:endParaRPr lang="lv-LV" sz="6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thumb/5/5c/Google_plus.svg/1047px-Google_plus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1928802"/>
            <a:ext cx="1862202" cy="1821294"/>
          </a:xfrm>
          <a:prstGeom prst="rect">
            <a:avLst/>
          </a:prstGeom>
          <a:noFill/>
        </p:spPr>
      </p:pic>
      <p:pic>
        <p:nvPicPr>
          <p:cNvPr id="1028" name="Picture 4" descr="https://upload.wikimedia.org/wikipedia/commons/thumb/e/e2/Google_Chrome_icon_(2011).svg/2000px-Google_Chrome_icon_(2011)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3286124"/>
            <a:ext cx="1785950" cy="1785950"/>
          </a:xfrm>
          <a:prstGeom prst="rect">
            <a:avLst/>
          </a:prstGeom>
          <a:noFill/>
        </p:spPr>
      </p:pic>
      <p:pic>
        <p:nvPicPr>
          <p:cNvPr id="1030" name="Picture 6" descr="http://rack.1.mshcdn.com/media/ZgkyMDEyLzEyLzA0LzA5L2dvb2dsZXNpbWZlLmFEbi5qcGcKcAl0aHVtYgkxMjAweDYyNyMKZQlqcGc/5696d39f/25d/google-s-i-m-feeling-lucky-button-has-a-cool-new-trick-73ec4030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152508" cy="3214686"/>
          </a:xfrm>
          <a:prstGeom prst="rect">
            <a:avLst/>
          </a:prstGeom>
          <a:noFill/>
        </p:spPr>
      </p:pic>
      <p:pic>
        <p:nvPicPr>
          <p:cNvPr id="1032" name="Picture 8" descr="http://opengmail.com/wp-content/uploads/2015/06/gmail-logo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71934" y="4857760"/>
            <a:ext cx="3630675" cy="16988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28596" y="2714620"/>
            <a:ext cx="8229600" cy="1143000"/>
          </a:xfrm>
        </p:spPr>
        <p:txBody>
          <a:bodyPr>
            <a:normAutofit/>
          </a:bodyPr>
          <a:lstStyle/>
          <a:p>
            <a:r>
              <a:rPr lang="lv-LV" sz="5000" b="1" dirty="0" err="1" smtClean="0"/>
              <a:t>Thank</a:t>
            </a:r>
            <a:r>
              <a:rPr lang="lv-LV" sz="5000" b="1" dirty="0" smtClean="0"/>
              <a:t> </a:t>
            </a:r>
            <a:r>
              <a:rPr lang="lv-LV" sz="5000" b="1" dirty="0" err="1" smtClean="0"/>
              <a:t>you</a:t>
            </a:r>
            <a:r>
              <a:rPr lang="lv-LV" sz="5000" b="1" dirty="0" smtClean="0"/>
              <a:t> </a:t>
            </a:r>
            <a:r>
              <a:rPr lang="lv-LV" sz="5000" b="1" dirty="0" err="1" smtClean="0"/>
              <a:t>for</a:t>
            </a:r>
            <a:r>
              <a:rPr lang="lv-LV" sz="5000" b="1" dirty="0" smtClean="0"/>
              <a:t> </a:t>
            </a:r>
            <a:r>
              <a:rPr lang="lv-LV" sz="5000" b="1" dirty="0" err="1" smtClean="0"/>
              <a:t>your</a:t>
            </a:r>
            <a:r>
              <a:rPr lang="lv-LV" sz="5000" b="1" dirty="0" smtClean="0"/>
              <a:t> </a:t>
            </a:r>
            <a:r>
              <a:rPr lang="lv-LV" sz="5000" b="1" dirty="0" err="1" smtClean="0"/>
              <a:t>attention</a:t>
            </a:r>
            <a:r>
              <a:rPr lang="lv-LV" sz="5000" b="1" dirty="0" smtClean="0"/>
              <a:t>!</a:t>
            </a:r>
            <a:endParaRPr lang="lv-LV" sz="50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dizains">
  <a:themeElements>
    <a:clrScheme name="Iestād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estād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Iestā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176</Words>
  <Application>Microsoft Office PowerPoint</Application>
  <PresentationFormat>Slaidrāde ekrānā (4:3)</PresentationFormat>
  <Paragraphs>39</Paragraphs>
  <Slides>20</Slides>
  <Notes>0</Notes>
  <HiddenSlides>0</HiddenSlides>
  <MMClips>0</MMClips>
  <ScaleCrop>false</ScaleCrop>
  <HeadingPairs>
    <vt:vector size="4" baseType="variant">
      <vt:variant>
        <vt:lpstr>Dizains</vt:lpstr>
      </vt:variant>
      <vt:variant>
        <vt:i4>1</vt:i4>
      </vt:variant>
      <vt:variant>
        <vt:lpstr>Slaidu virsraksti</vt:lpstr>
      </vt:variant>
      <vt:variant>
        <vt:i4>20</vt:i4>
      </vt:variant>
    </vt:vector>
  </HeadingPairs>
  <TitlesOfParts>
    <vt:vector size="21" baseType="lpstr">
      <vt:lpstr>Office dizains</vt:lpstr>
      <vt:lpstr>Sergey Brin and Larry Page</vt:lpstr>
      <vt:lpstr>Slaids 2</vt:lpstr>
      <vt:lpstr>Slaids 3</vt:lpstr>
      <vt:lpstr>Education and door to success:</vt:lpstr>
      <vt:lpstr>Main achievement</vt:lpstr>
      <vt:lpstr>Slaids 6</vt:lpstr>
      <vt:lpstr>Slaids 7</vt:lpstr>
      <vt:lpstr>Slaids 8</vt:lpstr>
      <vt:lpstr>Charity  google.org</vt:lpstr>
      <vt:lpstr>Disabilities</vt:lpstr>
      <vt:lpstr>Seed Funding</vt:lpstr>
      <vt:lpstr>Bay Area Giving</vt:lpstr>
      <vt:lpstr>Disaster Relief</vt:lpstr>
      <vt:lpstr>Supporting the refugee and migrant crisis</vt:lpstr>
      <vt:lpstr>Fighting Ebola</vt:lpstr>
      <vt:lpstr>Improving computer science education</vt:lpstr>
      <vt:lpstr>Fighting human trafficking and child abuse</vt:lpstr>
      <vt:lpstr>Legacy</vt:lpstr>
      <vt:lpstr>Slaids 19</vt:lpstr>
      <vt:lpstr>Thank you for your attention!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Charity</dc:title>
  <dc:creator>User</dc:creator>
  <cp:lastModifiedBy>User</cp:lastModifiedBy>
  <cp:revision>15</cp:revision>
  <dcterms:created xsi:type="dcterms:W3CDTF">2015-12-13T19:23:39Z</dcterms:created>
  <dcterms:modified xsi:type="dcterms:W3CDTF">2015-12-14T21:36:26Z</dcterms:modified>
</cp:coreProperties>
</file>